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mp4" ContentType="video/mp4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304" r:id="rId3"/>
    <p:sldId id="308" r:id="rId4"/>
    <p:sldId id="310" r:id="rId5"/>
    <p:sldId id="312" r:id="rId6"/>
    <p:sldId id="311" r:id="rId7"/>
    <p:sldId id="313" r:id="rId8"/>
    <p:sldId id="314" r:id="rId9"/>
    <p:sldId id="315" r:id="rId10"/>
    <p:sldId id="31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320F"/>
    <a:srgbClr val="F0A644"/>
    <a:srgbClr val="DD9A53"/>
    <a:srgbClr val="F0A700"/>
    <a:srgbClr val="F2A858"/>
    <a:srgbClr val="EBA458"/>
    <a:srgbClr val="C4884B"/>
    <a:srgbClr val="5C2D0B"/>
    <a:srgbClr val="0B2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86"/>
    <p:restoredTop sz="76232"/>
  </p:normalViewPr>
  <p:slideViewPr>
    <p:cSldViewPr snapToGrid="0" snapToObjects="1">
      <p:cViewPr>
        <p:scale>
          <a:sx n="90" d="100"/>
          <a:sy n="90" d="100"/>
        </p:scale>
        <p:origin x="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60FC6-695B-1A4D-981F-6D099B22625E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4C7A1-1AA4-1243-950B-AED4DAD8A6D2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002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604E4-C8D7-9647-82E9-41393293593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611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4AE95F-45B3-44B5-8B19-2984E6D9629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423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604E4-C8D7-9647-82E9-41393293593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688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Qui</a:t>
            </a:r>
            <a:r>
              <a:rPr lang="it-IT" baseline="0" dirty="0" smtClean="0"/>
              <a:t> mettere didattica </a:t>
            </a:r>
            <a:r>
              <a:rPr lang="it-IT" baseline="0" dirty="0" smtClean="0">
                <a:sym typeface="Wingdings"/>
              </a:rPr>
              <a:t> Machine </a:t>
            </a:r>
            <a:r>
              <a:rPr lang="it-IT" baseline="0" dirty="0" err="1" smtClean="0">
                <a:sym typeface="Wingdings"/>
              </a:rPr>
              <a:t>Learners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604E4-C8D7-9647-82E9-41393293593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458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604E4-C8D7-9647-82E9-413932935932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5462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03B728F-75B8-4A64-B875-2728A7B787A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006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447797C-ECD5-4A9C-9D2E-DBB0F6145DF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561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DB484C2-B8CA-44FB-8291-4917614390B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485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A1834C3-98B5-476B-9976-DEB9702CBC9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4128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71120AA-CC44-4315-A828-9B8CCE5E201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55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539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320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118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74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97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17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216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4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39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80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CA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51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CA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CA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9D9B5-E722-F94C-B7A0-5D5ACC84252F}" type="datetimeFigureOut">
              <a:rPr lang="en-CA" smtClean="0"/>
              <a:t>2020-02-18</a:t>
            </a:fld>
            <a:endParaRPr lang="en-CA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2F370-9F16-294B-BEF0-044F3E40B415}" type="slidenum">
              <a:rPr lang="en-CA" smtClean="0"/>
              <a:t>‹n.›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81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jp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0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A858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60786" y="587823"/>
            <a:ext cx="11582401" cy="1699747"/>
          </a:xfrm>
          <a:prstGeom prst="rect">
            <a:avLst/>
          </a:prstGeom>
          <a:solidFill>
            <a:srgbClr val="F2A858"/>
          </a:solidFill>
          <a:ln w="28575">
            <a:solidFill>
              <a:srgbClr val="623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Machine Learning Journal Club: Open Learning for Open Science</a:t>
            </a:r>
            <a:endParaRPr lang="it-IT" sz="4000" b="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358450" y="2566454"/>
            <a:ext cx="3387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Simone </a:t>
            </a:r>
            <a:r>
              <a:rPr lang="it-IT" sz="32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Azeglio</a:t>
            </a:r>
          </a:p>
          <a:p>
            <a:pPr algn="ctr"/>
            <a:r>
              <a:rPr lang="it-IT" sz="32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Jacopo Pasqualini </a:t>
            </a:r>
            <a:endParaRPr lang="it-IT" sz="3200" b="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928" y="3437354"/>
            <a:ext cx="3081676" cy="2355207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0" y="6465840"/>
            <a:ext cx="12192002" cy="403473"/>
            <a:chOff x="0" y="6465840"/>
            <a:chExt cx="12192002" cy="403473"/>
          </a:xfrm>
        </p:grpSpPr>
        <p:grpSp>
          <p:nvGrpSpPr>
            <p:cNvPr id="16" name="Gruppo 15"/>
            <p:cNvGrpSpPr/>
            <p:nvPr/>
          </p:nvGrpSpPr>
          <p:grpSpPr>
            <a:xfrm>
              <a:off x="0" y="6465840"/>
              <a:ext cx="12192002" cy="403473"/>
              <a:chOff x="0" y="6465840"/>
              <a:chExt cx="12192002" cy="403473"/>
            </a:xfrm>
          </p:grpSpPr>
          <p:sp>
            <p:nvSpPr>
              <p:cNvPr id="17" name="Rettangolo 16"/>
              <p:cNvSpPr/>
              <p:nvPr/>
            </p:nvSpPr>
            <p:spPr>
              <a:xfrm>
                <a:off x="0" y="6468926"/>
                <a:ext cx="4111922" cy="389074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18" name="Rettangolo 17"/>
              <p:cNvSpPr/>
              <p:nvPr/>
            </p:nvSpPr>
            <p:spPr>
              <a:xfrm>
                <a:off x="8223846" y="6468927"/>
                <a:ext cx="3968156" cy="389075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19" name="Rettangolo 18"/>
              <p:cNvSpPr/>
              <p:nvPr/>
            </p:nvSpPr>
            <p:spPr>
              <a:xfrm>
                <a:off x="4111922" y="6465840"/>
                <a:ext cx="4111923" cy="389075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21" name="CasellaDiTesto 20"/>
              <p:cNvSpPr txBox="1"/>
              <p:nvPr/>
            </p:nvSpPr>
            <p:spPr>
              <a:xfrm>
                <a:off x="8582402" y="6469203"/>
                <a:ext cx="32607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 err="1" smtClean="0">
                    <a:solidFill>
                      <a:srgbClr val="62320F"/>
                    </a:solidFill>
                  </a:rPr>
                  <a:t>February</a:t>
                </a:r>
                <a:r>
                  <a:rPr lang="it-IT" sz="2000" b="1" dirty="0" smtClean="0">
                    <a:solidFill>
                      <a:srgbClr val="62320F"/>
                    </a:solidFill>
                  </a:rPr>
                  <a:t> </a:t>
                </a:r>
                <a:r>
                  <a:rPr lang="it-IT" sz="2000" b="1" dirty="0">
                    <a:solidFill>
                      <a:srgbClr val="62320F"/>
                    </a:solidFill>
                  </a:rPr>
                  <a:t>18</a:t>
                </a:r>
                <a:r>
                  <a:rPr lang="it-IT" sz="2000" b="1" dirty="0" smtClean="0">
                    <a:solidFill>
                      <a:srgbClr val="62320F"/>
                    </a:solidFill>
                  </a:rPr>
                  <a:t>, 2020 </a:t>
                </a:r>
                <a:endParaRPr lang="it-IT" sz="2000" b="1" dirty="0">
                  <a:solidFill>
                    <a:srgbClr val="62320F"/>
                  </a:solidFill>
                </a:endParaRPr>
              </a:p>
            </p:txBody>
          </p:sp>
        </p:grpSp>
        <p:sp>
          <p:nvSpPr>
            <p:cNvPr id="13" name="CasellaDiTesto 12"/>
            <p:cNvSpPr txBox="1"/>
            <p:nvPr/>
          </p:nvSpPr>
          <p:spPr>
            <a:xfrm>
              <a:off x="169536" y="6469203"/>
              <a:ext cx="3763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rgbClr val="62320F"/>
                  </a:solidFill>
                </a:rPr>
                <a:t>Machine Learning Journal Club</a:t>
              </a:r>
              <a:endParaRPr lang="it-IT" sz="2000" b="1" dirty="0">
                <a:solidFill>
                  <a:srgbClr val="62320F"/>
                </a:solidFill>
              </a:endParaRPr>
            </a:p>
          </p:txBody>
        </p:sp>
      </p:grp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7883"/>
                    </a14:imgEffect>
                    <a14:imgEffect>
                      <a14:saturation sat="0"/>
                    </a14:imgEffect>
                    <a14:imgEffect>
                      <a14:brightnessContrast bright="-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4" y="3282169"/>
            <a:ext cx="2710451" cy="2665576"/>
          </a:xfrm>
          <a:prstGeom prst="rect">
            <a:avLst/>
          </a:prstGeom>
          <a:noFill/>
        </p:spPr>
      </p:pic>
      <p:sp>
        <p:nvSpPr>
          <p:cNvPr id="9" name="CasellaDiTesto 8"/>
          <p:cNvSpPr txBox="1"/>
          <p:nvPr/>
        </p:nvSpPr>
        <p:spPr>
          <a:xfrm>
            <a:off x="6587067" y="487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3344688" y="5593802"/>
            <a:ext cx="5414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 err="1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simone.azeglio@edu.unito.it</a:t>
            </a:r>
            <a:endParaRPr lang="it-IT" sz="2200" b="1" dirty="0" smtClean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r>
              <a:rPr lang="it-IT" sz="2200" b="1" dirty="0" err="1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jacopo.pasqualini@edu.unito.it</a:t>
            </a:r>
            <a:endParaRPr lang="it-IT" sz="2200" b="1" dirty="0" smtClean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-7920"/>
            <a:ext cx="12190680" cy="964800"/>
          </a:xfrm>
          <a:prstGeom prst="rect">
            <a:avLst/>
          </a:prstGeom>
          <a:solidFill>
            <a:srgbClr val="F2A858"/>
          </a:solidFill>
          <a:ln>
            <a:solidFill>
              <a:srgbClr val="6232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198000" y="144000"/>
            <a:ext cx="10841040" cy="69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spc="-1" dirty="0" smtClean="0">
                <a:solidFill>
                  <a:srgbClr val="62320F"/>
                </a:solidFill>
                <a:latin typeface="Garamond"/>
                <a:ea typeface="Garamond"/>
              </a:rPr>
              <a:t>Convolution on Graphs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123" name="Group 3"/>
          <p:cNvGrpSpPr/>
          <p:nvPr/>
        </p:nvGrpSpPr>
        <p:grpSpPr>
          <a:xfrm>
            <a:off x="0" y="6465960"/>
            <a:ext cx="12190680" cy="397440"/>
            <a:chOff x="0" y="6465960"/>
            <a:chExt cx="12190680" cy="397440"/>
          </a:xfrm>
        </p:grpSpPr>
        <p:grpSp>
          <p:nvGrpSpPr>
            <p:cNvPr id="124" name="Group 4"/>
            <p:cNvGrpSpPr/>
            <p:nvPr/>
          </p:nvGrpSpPr>
          <p:grpSpPr>
            <a:xfrm>
              <a:off x="0" y="6465960"/>
              <a:ext cx="12190680" cy="397440"/>
              <a:chOff x="0" y="6465960"/>
              <a:chExt cx="12190680" cy="397440"/>
            </a:xfrm>
          </p:grpSpPr>
          <p:sp>
            <p:nvSpPr>
              <p:cNvPr id="125" name="CustomShape 5"/>
              <p:cNvSpPr/>
              <p:nvPr/>
            </p:nvSpPr>
            <p:spPr>
              <a:xfrm>
                <a:off x="0" y="646884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6" name="CustomShape 6"/>
              <p:cNvSpPr/>
              <p:nvPr/>
            </p:nvSpPr>
            <p:spPr>
              <a:xfrm>
                <a:off x="8223840" y="6468840"/>
                <a:ext cx="3966840" cy="387720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7" name="CustomShape 7"/>
              <p:cNvSpPr/>
              <p:nvPr/>
            </p:nvSpPr>
            <p:spPr>
              <a:xfrm>
                <a:off x="4111920" y="646596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8" name="CustomShape 8"/>
              <p:cNvSpPr/>
              <p:nvPr/>
            </p:nvSpPr>
            <p:spPr>
              <a:xfrm>
                <a:off x="8582400" y="6469200"/>
                <a:ext cx="3259440" cy="394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62320F"/>
                    </a:solidFill>
                    <a:latin typeface="Calibri"/>
                    <a:ea typeface="DejaVu Sans"/>
                  </a:rPr>
                  <a:t>February 18, 2020 </a:t>
                </a:r>
                <a:endParaRPr lang="en-US" sz="2000" b="0" strike="noStrike" spc="-1">
                  <a:latin typeface="Arial"/>
                </a:endParaRPr>
              </a:p>
            </p:txBody>
          </p:sp>
        </p:grpSp>
        <p:sp>
          <p:nvSpPr>
            <p:cNvPr id="129" name="CustomShape 9"/>
            <p:cNvSpPr/>
            <p:nvPr/>
          </p:nvSpPr>
          <p:spPr>
            <a:xfrm>
              <a:off x="169560" y="6469200"/>
              <a:ext cx="376164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62320F"/>
                  </a:solidFill>
                  <a:latin typeface="Calibri"/>
                  <a:ea typeface="DejaVu Sans"/>
                </a:rPr>
                <a:t>Machine Learning Journal Club</a:t>
              </a:r>
              <a:endParaRPr lang="en-US" sz="2000" b="0" strike="noStrike" spc="-1">
                <a:latin typeface="Arial"/>
              </a:endParaRPr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169560" y="1106640"/>
            <a:ext cx="8686440" cy="1448053"/>
            <a:chOff x="169560" y="1106640"/>
            <a:chExt cx="8686440" cy="1448053"/>
          </a:xfrm>
        </p:grpSpPr>
        <p:sp>
          <p:nvSpPr>
            <p:cNvPr id="130" name="CustomShape 10"/>
            <p:cNvSpPr/>
            <p:nvPr/>
          </p:nvSpPr>
          <p:spPr>
            <a:xfrm>
              <a:off x="169560" y="1106640"/>
              <a:ext cx="8686440" cy="345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0" strike="noStrike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And use these results to design </a:t>
              </a:r>
              <a:r>
                <a:rPr lang="en-US" sz="22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CNN</a:t>
              </a:r>
              <a:r>
                <a:rPr lang="en-US" sz="2200" b="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s </a:t>
              </a:r>
              <a:r>
                <a:rPr lang="en-US" sz="2200" b="0" strike="noStrike" spc="-1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that </a:t>
              </a:r>
              <a:r>
                <a:rPr lang="en-US" sz="2200" b="0" strike="noStrike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work </a:t>
              </a:r>
              <a:r>
                <a:rPr lang="en-US" sz="2200" b="0" strike="noStrike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on graphs </a:t>
              </a:r>
            </a:p>
          </p:txBody>
        </p:sp>
        <p:pic>
          <p:nvPicPr>
            <p:cNvPr id="131" name="Immagine 130"/>
            <p:cNvPicPr/>
            <p:nvPr/>
          </p:nvPicPr>
          <p:blipFill>
            <a:blip r:embed="rId5"/>
            <a:stretch/>
          </p:blipFill>
          <p:spPr>
            <a:xfrm>
              <a:off x="479880" y="1556413"/>
              <a:ext cx="4701960" cy="99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uppo 2"/>
          <p:cNvGrpSpPr/>
          <p:nvPr/>
        </p:nvGrpSpPr>
        <p:grpSpPr>
          <a:xfrm>
            <a:off x="160838" y="2648258"/>
            <a:ext cx="6606447" cy="1075306"/>
            <a:chOff x="160838" y="2648258"/>
            <a:chExt cx="6606447" cy="1075306"/>
          </a:xfrm>
        </p:grpSpPr>
        <p:pic>
          <p:nvPicPr>
            <p:cNvPr id="133" name="Immagine 132"/>
            <p:cNvPicPr/>
            <p:nvPr/>
          </p:nvPicPr>
          <p:blipFill>
            <a:blip r:embed="rId6"/>
            <a:stretch/>
          </p:blipFill>
          <p:spPr>
            <a:xfrm>
              <a:off x="263885" y="3263844"/>
              <a:ext cx="6503400" cy="459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12"/>
            <p:cNvSpPr/>
            <p:nvPr/>
          </p:nvSpPr>
          <p:spPr>
            <a:xfrm>
              <a:off x="160838" y="2648258"/>
              <a:ext cx="5619600" cy="35878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0" strike="noStrike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Spectral Convolutional </a:t>
              </a:r>
              <a:r>
                <a:rPr lang="en-US" sz="2200" b="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Layer (1</a:t>
              </a:r>
              <a:r>
                <a:rPr lang="en-US" sz="2200" b="0" strike="noStrike" spc="-1" baseline="30000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st</a:t>
              </a:r>
              <a:r>
                <a:rPr lang="en-US" sz="2200" b="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sz="2200" b="0" strike="noStrike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order approx.) </a:t>
              </a:r>
              <a:endParaRPr lang="en-US" sz="2200" b="0" strike="noStrike" spc="-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pic>
        <p:nvPicPr>
          <p:cNvPr id="25" name="GNNEmbedding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12205" y="1224419"/>
            <a:ext cx="5317781" cy="3923314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160838" y="3886304"/>
            <a:ext cx="4734392" cy="2514314"/>
            <a:chOff x="160838" y="3886304"/>
            <a:chExt cx="4734392" cy="2514314"/>
          </a:xfrm>
        </p:grpSpPr>
        <p:grpSp>
          <p:nvGrpSpPr>
            <p:cNvPr id="21" name="Gruppo 20"/>
            <p:cNvGrpSpPr/>
            <p:nvPr/>
          </p:nvGrpSpPr>
          <p:grpSpPr>
            <a:xfrm>
              <a:off x="263885" y="3886304"/>
              <a:ext cx="4631345" cy="2514314"/>
              <a:chOff x="6668284" y="1620538"/>
              <a:chExt cx="3647668" cy="2463800"/>
            </a:xfrm>
          </p:grpSpPr>
          <p:pic>
            <p:nvPicPr>
              <p:cNvPr id="22" name="Immagine 2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8852" y="1620538"/>
                <a:ext cx="3467100" cy="2463800"/>
              </a:xfrm>
              <a:prstGeom prst="rect">
                <a:avLst/>
              </a:prstGeom>
            </p:spPr>
          </p:pic>
          <p:sp>
            <p:nvSpPr>
              <p:cNvPr id="23" name="Rettangolo 22"/>
              <p:cNvSpPr/>
              <p:nvPr/>
            </p:nvSpPr>
            <p:spPr>
              <a:xfrm>
                <a:off x="6668284" y="1785192"/>
                <a:ext cx="454411" cy="470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6784684" y="2673461"/>
                <a:ext cx="410201" cy="470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7" name="CustomShape 12"/>
            <p:cNvSpPr/>
            <p:nvPr/>
          </p:nvSpPr>
          <p:spPr>
            <a:xfrm>
              <a:off x="160838" y="3905739"/>
              <a:ext cx="2039048" cy="17341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e.g. Zachary’s Karate Club</a:t>
              </a:r>
              <a:endParaRPr lang="en-US" sz="2200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31" name="Gruppo 30"/>
          <p:cNvGrpSpPr/>
          <p:nvPr/>
        </p:nvGrpSpPr>
        <p:grpSpPr>
          <a:xfrm>
            <a:off x="260348" y="1138138"/>
            <a:ext cx="6183860" cy="5113931"/>
            <a:chOff x="260348" y="1138138"/>
            <a:chExt cx="6183860" cy="5113931"/>
          </a:xfrm>
        </p:grpSpPr>
        <p:sp>
          <p:nvSpPr>
            <p:cNvPr id="32" name="Rettangolo arrotondato 31"/>
            <p:cNvSpPr/>
            <p:nvPr/>
          </p:nvSpPr>
          <p:spPr>
            <a:xfrm>
              <a:off x="395536" y="1138138"/>
              <a:ext cx="6048672" cy="5113931"/>
            </a:xfrm>
            <a:prstGeom prst="roundRect">
              <a:avLst/>
            </a:prstGeom>
            <a:solidFill>
              <a:srgbClr val="F0A644">
                <a:alpha val="72000"/>
              </a:srgbClr>
            </a:solidFill>
            <a:ln>
              <a:solidFill>
                <a:srgbClr val="62320F"/>
              </a:solidFill>
            </a:ln>
            <a:scene3d>
              <a:camera prst="orthographicFront"/>
              <a:lightRig rig="glow" dir="t"/>
            </a:scene3d>
            <a:sp3d prstMaterial="metal">
              <a:bevelT w="292100" h="203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3" name="CasellaDiTesto 32"/>
            <p:cNvSpPr txBox="1"/>
            <p:nvPr/>
          </p:nvSpPr>
          <p:spPr>
            <a:xfrm rot="20584862">
              <a:off x="260348" y="1995603"/>
              <a:ext cx="575761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0" dirty="0" smtClean="0">
                  <a:solidFill>
                    <a:srgbClr val="62320F"/>
                  </a:solidFill>
                  <a:latin typeface="AR BERKLEY" panose="02000000000000000000" pitchFamily="2" charset="0"/>
                </a:rPr>
                <a:t>The </a:t>
              </a:r>
            </a:p>
            <a:p>
              <a:pPr algn="ctr"/>
              <a:r>
                <a:rPr lang="it-IT" sz="8000" dirty="0" smtClean="0">
                  <a:solidFill>
                    <a:srgbClr val="62320F"/>
                  </a:solidFill>
                  <a:latin typeface="AR BERKLEY" panose="02000000000000000000" pitchFamily="2" charset="0"/>
                </a:rPr>
                <a:t>End</a:t>
              </a:r>
              <a:endParaRPr lang="it-IT" sz="8000" dirty="0">
                <a:solidFill>
                  <a:srgbClr val="62320F"/>
                </a:solidFill>
                <a:latin typeface="AR BERKLEY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963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/>
          <p:cNvGrpSpPr/>
          <p:nvPr/>
        </p:nvGrpSpPr>
        <p:grpSpPr>
          <a:xfrm>
            <a:off x="227353" y="901618"/>
            <a:ext cx="1710267" cy="2169956"/>
            <a:chOff x="227353" y="901618"/>
            <a:chExt cx="1710267" cy="2169956"/>
          </a:xfrm>
        </p:grpSpPr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26" r="42478" b="29064"/>
            <a:stretch/>
          </p:blipFill>
          <p:spPr>
            <a:xfrm>
              <a:off x="227353" y="1245953"/>
              <a:ext cx="1710267" cy="1825621"/>
            </a:xfrm>
            <a:prstGeom prst="rect">
              <a:avLst/>
            </a:prstGeom>
            <a:ln>
              <a:solidFill>
                <a:srgbClr val="62320F"/>
              </a:solidFill>
            </a:ln>
          </p:spPr>
        </p:pic>
        <p:sp>
          <p:nvSpPr>
            <p:cNvPr id="43" name="CustomShape 11"/>
            <p:cNvSpPr/>
            <p:nvPr/>
          </p:nvSpPr>
          <p:spPr>
            <a:xfrm>
              <a:off x="269715" y="901618"/>
              <a:ext cx="1667905" cy="3402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1" strike="noStrike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Tim Gowers</a:t>
              </a:r>
              <a:endParaRPr lang="en-US" sz="2200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8" name="Rettangolo 7"/>
          <p:cNvSpPr/>
          <p:nvPr/>
        </p:nvSpPr>
        <p:spPr>
          <a:xfrm>
            <a:off x="0" y="-7873"/>
            <a:ext cx="12192000" cy="966159"/>
          </a:xfrm>
          <a:prstGeom prst="rect">
            <a:avLst/>
          </a:prstGeom>
          <a:solidFill>
            <a:srgbClr val="F2A858"/>
          </a:solidFill>
          <a:ln>
            <a:solidFill>
              <a:srgbClr val="623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97999" y="144001"/>
            <a:ext cx="11792750" cy="92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Open Science: </a:t>
            </a:r>
            <a:r>
              <a:rPr lang="it-IT" sz="4000" b="1" dirty="0" err="1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is</a:t>
            </a:r>
            <a:r>
              <a:rPr lang="it-IT" sz="40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4000" b="1" dirty="0" err="1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Polymath</a:t>
            </a:r>
            <a:r>
              <a:rPr lang="it-IT" sz="40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Project a </a:t>
            </a:r>
            <a:r>
              <a:rPr lang="it-IT" sz="4000" b="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N</a:t>
            </a:r>
            <a:r>
              <a:rPr lang="it-IT" sz="40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ew </a:t>
            </a:r>
            <a:r>
              <a:rPr lang="it-IT" sz="4000" b="1" dirty="0" err="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P</a:t>
            </a:r>
            <a:r>
              <a:rPr lang="it-IT" sz="4000" b="1" dirty="0" err="1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aradigm</a:t>
            </a:r>
            <a:r>
              <a:rPr lang="it-IT" sz="40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?</a:t>
            </a:r>
            <a:endParaRPr lang="it-IT" sz="4000" b="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  <a:p>
            <a:endParaRPr lang="it-IT" sz="1404" dirty="0"/>
          </a:p>
        </p:txBody>
      </p:sp>
      <p:grpSp>
        <p:nvGrpSpPr>
          <p:cNvPr id="30" name="Gruppo 29"/>
          <p:cNvGrpSpPr/>
          <p:nvPr/>
        </p:nvGrpSpPr>
        <p:grpSpPr>
          <a:xfrm>
            <a:off x="0" y="6465840"/>
            <a:ext cx="12192002" cy="403473"/>
            <a:chOff x="0" y="6465840"/>
            <a:chExt cx="12192002" cy="403473"/>
          </a:xfrm>
        </p:grpSpPr>
        <p:grpSp>
          <p:nvGrpSpPr>
            <p:cNvPr id="31" name="Gruppo 30"/>
            <p:cNvGrpSpPr/>
            <p:nvPr/>
          </p:nvGrpSpPr>
          <p:grpSpPr>
            <a:xfrm>
              <a:off x="0" y="6465840"/>
              <a:ext cx="12192002" cy="403473"/>
              <a:chOff x="0" y="6465840"/>
              <a:chExt cx="12192002" cy="403473"/>
            </a:xfrm>
          </p:grpSpPr>
          <p:sp>
            <p:nvSpPr>
              <p:cNvPr id="33" name="Rettangolo 32"/>
              <p:cNvSpPr/>
              <p:nvPr/>
            </p:nvSpPr>
            <p:spPr>
              <a:xfrm>
                <a:off x="0" y="6468926"/>
                <a:ext cx="4111922" cy="389074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34" name="Rettangolo 33"/>
              <p:cNvSpPr/>
              <p:nvPr/>
            </p:nvSpPr>
            <p:spPr>
              <a:xfrm>
                <a:off x="8223846" y="6468927"/>
                <a:ext cx="3968156" cy="389075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35" name="Rettangolo 34"/>
              <p:cNvSpPr/>
              <p:nvPr/>
            </p:nvSpPr>
            <p:spPr>
              <a:xfrm>
                <a:off x="4111922" y="6465840"/>
                <a:ext cx="4111923" cy="389075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36" name="CasellaDiTesto 35"/>
              <p:cNvSpPr txBox="1"/>
              <p:nvPr/>
            </p:nvSpPr>
            <p:spPr>
              <a:xfrm>
                <a:off x="8582402" y="6469203"/>
                <a:ext cx="32607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 err="1" smtClean="0">
                    <a:solidFill>
                      <a:srgbClr val="62320F"/>
                    </a:solidFill>
                  </a:rPr>
                  <a:t>February</a:t>
                </a:r>
                <a:r>
                  <a:rPr lang="it-IT" sz="2000" b="1" dirty="0" smtClean="0">
                    <a:solidFill>
                      <a:srgbClr val="62320F"/>
                    </a:solidFill>
                  </a:rPr>
                  <a:t> </a:t>
                </a:r>
                <a:r>
                  <a:rPr lang="it-IT" sz="2000" b="1" dirty="0">
                    <a:solidFill>
                      <a:srgbClr val="62320F"/>
                    </a:solidFill>
                  </a:rPr>
                  <a:t>18</a:t>
                </a:r>
                <a:r>
                  <a:rPr lang="it-IT" sz="2000" b="1" dirty="0" smtClean="0">
                    <a:solidFill>
                      <a:srgbClr val="62320F"/>
                    </a:solidFill>
                  </a:rPr>
                  <a:t>, 2020 </a:t>
                </a:r>
                <a:endParaRPr lang="it-IT" sz="2000" b="1" dirty="0">
                  <a:solidFill>
                    <a:srgbClr val="62320F"/>
                  </a:solidFill>
                </a:endParaRPr>
              </a:p>
            </p:txBody>
          </p:sp>
        </p:grpSp>
        <p:sp>
          <p:nvSpPr>
            <p:cNvPr id="32" name="CasellaDiTesto 31"/>
            <p:cNvSpPr txBox="1"/>
            <p:nvPr/>
          </p:nvSpPr>
          <p:spPr>
            <a:xfrm>
              <a:off x="169536" y="6469203"/>
              <a:ext cx="3763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rgbClr val="62320F"/>
                  </a:solidFill>
                </a:rPr>
                <a:t>Machine Learning Journal Club</a:t>
              </a:r>
              <a:endParaRPr lang="it-IT" sz="2000" b="1" dirty="0">
                <a:solidFill>
                  <a:srgbClr val="62320F"/>
                </a:solidFill>
              </a:endParaRPr>
            </a:p>
          </p:txBody>
        </p:sp>
      </p:grpSp>
      <p:grpSp>
        <p:nvGrpSpPr>
          <p:cNvPr id="7" name="Gruppo 6"/>
          <p:cNvGrpSpPr/>
          <p:nvPr/>
        </p:nvGrpSpPr>
        <p:grpSpPr>
          <a:xfrm>
            <a:off x="6151425" y="1642532"/>
            <a:ext cx="6009637" cy="4340953"/>
            <a:chOff x="415059" y="1138291"/>
            <a:chExt cx="5875675" cy="3584279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5" t="33281" r="9062"/>
            <a:stretch/>
          </p:blipFill>
          <p:spPr>
            <a:xfrm>
              <a:off x="1126066" y="1138291"/>
              <a:ext cx="4487333" cy="931366"/>
            </a:xfrm>
            <a:prstGeom prst="rect">
              <a:avLst/>
            </a:prstGeom>
          </p:spPr>
        </p:pic>
        <p:grpSp>
          <p:nvGrpSpPr>
            <p:cNvPr id="6" name="Gruppo 5"/>
            <p:cNvGrpSpPr/>
            <p:nvPr/>
          </p:nvGrpSpPr>
          <p:grpSpPr>
            <a:xfrm>
              <a:off x="415059" y="2080970"/>
              <a:ext cx="5875675" cy="2641600"/>
              <a:chOff x="3141326" y="2108200"/>
              <a:chExt cx="5875675" cy="2641600"/>
            </a:xfrm>
          </p:grpSpPr>
          <p:pic>
            <p:nvPicPr>
              <p:cNvPr id="2" name="Immagine 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5000" y="2108200"/>
                <a:ext cx="5842000" cy="2641600"/>
              </a:xfrm>
              <a:prstGeom prst="rect">
                <a:avLst/>
              </a:prstGeom>
            </p:spPr>
          </p:pic>
          <p:sp>
            <p:nvSpPr>
              <p:cNvPr id="5" name="Rettangolo 4"/>
              <p:cNvSpPr/>
              <p:nvPr/>
            </p:nvSpPr>
            <p:spPr>
              <a:xfrm>
                <a:off x="4000777" y="4233333"/>
                <a:ext cx="5016224" cy="312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ettangolo 15"/>
              <p:cNvSpPr/>
              <p:nvPr/>
            </p:nvSpPr>
            <p:spPr>
              <a:xfrm>
                <a:off x="3141326" y="4469823"/>
                <a:ext cx="4955877" cy="2333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41" name="Gruppo 40"/>
          <p:cNvGrpSpPr/>
          <p:nvPr/>
        </p:nvGrpSpPr>
        <p:grpSpPr>
          <a:xfrm>
            <a:off x="6236664" y="4826347"/>
            <a:ext cx="5845265" cy="818055"/>
            <a:chOff x="6236664" y="4826347"/>
            <a:chExt cx="5845265" cy="818055"/>
          </a:xfrm>
        </p:grpSpPr>
        <p:cxnSp>
          <p:nvCxnSpPr>
            <p:cNvPr id="29" name="Connettore 1 28"/>
            <p:cNvCxnSpPr/>
            <p:nvPr/>
          </p:nvCxnSpPr>
          <p:spPr>
            <a:xfrm>
              <a:off x="8582402" y="4826347"/>
              <a:ext cx="3499527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/>
          </p:nvCxnSpPr>
          <p:spPr>
            <a:xfrm>
              <a:off x="6236664" y="5072986"/>
              <a:ext cx="57960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/>
          </p:nvCxnSpPr>
          <p:spPr>
            <a:xfrm>
              <a:off x="6253600" y="5326984"/>
              <a:ext cx="57960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>
              <a:off x="6253600" y="5644402"/>
              <a:ext cx="77687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Immagin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7123">
            <a:off x="5601897" y="3413715"/>
            <a:ext cx="6517144" cy="923160"/>
          </a:xfrm>
          <a:prstGeom prst="rect">
            <a:avLst/>
          </a:prstGeom>
          <a:ln>
            <a:solidFill>
              <a:srgbClr val="62320F"/>
            </a:solidFill>
          </a:ln>
        </p:spPr>
      </p:pic>
      <p:pic>
        <p:nvPicPr>
          <p:cNvPr id="44" name="fields_UMNd39Zl_VFdh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229" t="18257" r="-212" b="19604"/>
          <a:stretch/>
        </p:blipFill>
        <p:spPr>
          <a:xfrm>
            <a:off x="190450" y="2984143"/>
            <a:ext cx="3502766" cy="3473470"/>
          </a:xfrm>
          <a:prstGeom prst="rect">
            <a:avLst/>
          </a:prstGeom>
          <a:ln>
            <a:solidFill>
              <a:srgbClr val="62320F"/>
            </a:solidFill>
          </a:ln>
        </p:spPr>
      </p:pic>
      <p:grpSp>
        <p:nvGrpSpPr>
          <p:cNvPr id="20" name="Gruppo 19"/>
          <p:cNvGrpSpPr/>
          <p:nvPr/>
        </p:nvGrpSpPr>
        <p:grpSpPr>
          <a:xfrm>
            <a:off x="2499120" y="978447"/>
            <a:ext cx="3737544" cy="1821382"/>
            <a:chOff x="2499120" y="978447"/>
            <a:chExt cx="3504115" cy="1821382"/>
          </a:xfrm>
        </p:grpSpPr>
        <p:sp>
          <p:nvSpPr>
            <p:cNvPr id="19" name="CasellaDiTesto 18"/>
            <p:cNvSpPr txBox="1"/>
            <p:nvPr/>
          </p:nvSpPr>
          <p:spPr>
            <a:xfrm>
              <a:off x="2874840" y="1451162"/>
              <a:ext cx="29219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b="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Is massively collaborative mathematics possible?</a:t>
              </a:r>
              <a:endParaRPr lang="en-CA" sz="2000" b="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7" name="Fumetto 4 16"/>
            <p:cNvSpPr/>
            <p:nvPr/>
          </p:nvSpPr>
          <p:spPr>
            <a:xfrm>
              <a:off x="2499120" y="978447"/>
              <a:ext cx="3504115" cy="1821382"/>
            </a:xfrm>
            <a:prstGeom prst="cloudCallout">
              <a:avLst>
                <a:gd name="adj1" fmla="val -76028"/>
                <a:gd name="adj2" fmla="val 1789"/>
              </a:avLst>
            </a:prstGeom>
            <a:solidFill>
              <a:srgbClr val="F0A644">
                <a:alpha val="38000"/>
              </a:srgbClr>
            </a:solidFill>
            <a:ln>
              <a:solidFill>
                <a:srgbClr val="62320F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Rettangolo 3"/>
          <p:cNvSpPr/>
          <p:nvPr/>
        </p:nvSpPr>
        <p:spPr>
          <a:xfrm>
            <a:off x="152603" y="2912602"/>
            <a:ext cx="3656696" cy="164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Elaborazione alternativa 39"/>
          <p:cNvSpPr/>
          <p:nvPr/>
        </p:nvSpPr>
        <p:spPr>
          <a:xfrm>
            <a:off x="5951881" y="5855748"/>
            <a:ext cx="6209180" cy="398005"/>
          </a:xfrm>
          <a:prstGeom prst="flowChartAlternateProcess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37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623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https</a:t>
            </a:r>
            <a:r>
              <a:rPr lang="it-IT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://</a:t>
            </a:r>
            <a:r>
              <a:rPr lang="it-IT" dirty="0" err="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www.scientificamerican.com</a:t>
            </a:r>
            <a:r>
              <a:rPr lang="it-IT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/</a:t>
            </a:r>
            <a:r>
              <a:rPr lang="it-IT" dirty="0" err="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article</a:t>
            </a:r>
            <a:r>
              <a:rPr lang="it-IT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/</a:t>
            </a:r>
            <a:r>
              <a:rPr lang="it-IT" dirty="0" err="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problem-solved-lol</a:t>
            </a:r>
            <a:r>
              <a:rPr lang="it-IT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/</a:t>
            </a:r>
          </a:p>
        </p:txBody>
      </p:sp>
      <p:grpSp>
        <p:nvGrpSpPr>
          <p:cNvPr id="12" name="Gruppo 11"/>
          <p:cNvGrpSpPr/>
          <p:nvPr/>
        </p:nvGrpSpPr>
        <p:grpSpPr>
          <a:xfrm>
            <a:off x="3826232" y="4043927"/>
            <a:ext cx="1822321" cy="2251097"/>
            <a:chOff x="3826232" y="4043927"/>
            <a:chExt cx="1822321" cy="2251097"/>
          </a:xfrm>
        </p:grpSpPr>
        <p:pic>
          <p:nvPicPr>
            <p:cNvPr id="13" name="Immagine 1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7" r="38845"/>
            <a:stretch/>
          </p:blipFill>
          <p:spPr>
            <a:xfrm>
              <a:off x="3826232" y="4395267"/>
              <a:ext cx="1822321" cy="1899757"/>
            </a:xfrm>
            <a:prstGeom prst="rect">
              <a:avLst/>
            </a:prstGeom>
            <a:ln>
              <a:solidFill>
                <a:srgbClr val="62320F"/>
              </a:solidFill>
            </a:ln>
          </p:spPr>
        </p:pic>
        <p:sp>
          <p:nvSpPr>
            <p:cNvPr id="47" name="CustomShape 11"/>
            <p:cNvSpPr/>
            <p:nvPr/>
          </p:nvSpPr>
          <p:spPr>
            <a:xfrm>
              <a:off x="3927202" y="4043927"/>
              <a:ext cx="1667905" cy="34025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1" strike="noStrike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Terence Tao</a:t>
              </a:r>
              <a:endParaRPr lang="en-US" sz="2200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38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8174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-7873"/>
            <a:ext cx="12192000" cy="966159"/>
          </a:xfrm>
          <a:prstGeom prst="rect">
            <a:avLst/>
          </a:prstGeom>
          <a:solidFill>
            <a:srgbClr val="F2A858"/>
          </a:solidFill>
          <a:ln>
            <a:solidFill>
              <a:srgbClr val="623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97999" y="144001"/>
            <a:ext cx="10842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MLJC: a </a:t>
            </a:r>
            <a:r>
              <a:rPr lang="it-IT" sz="4000" b="1" dirty="0" err="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C</a:t>
            </a:r>
            <a:r>
              <a:rPr lang="it-IT" sz="4000" b="1" dirty="0" err="1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ontribution</a:t>
            </a:r>
            <a:r>
              <a:rPr lang="it-IT" sz="40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to Open Science</a:t>
            </a:r>
            <a:endParaRPr lang="it-IT" sz="1404" dirty="0"/>
          </a:p>
        </p:txBody>
      </p:sp>
      <p:grpSp>
        <p:nvGrpSpPr>
          <p:cNvPr id="30" name="Gruppo 29"/>
          <p:cNvGrpSpPr/>
          <p:nvPr/>
        </p:nvGrpSpPr>
        <p:grpSpPr>
          <a:xfrm>
            <a:off x="0" y="6465840"/>
            <a:ext cx="12192002" cy="403473"/>
            <a:chOff x="0" y="6465840"/>
            <a:chExt cx="12192002" cy="403473"/>
          </a:xfrm>
        </p:grpSpPr>
        <p:grpSp>
          <p:nvGrpSpPr>
            <p:cNvPr id="31" name="Gruppo 30"/>
            <p:cNvGrpSpPr/>
            <p:nvPr/>
          </p:nvGrpSpPr>
          <p:grpSpPr>
            <a:xfrm>
              <a:off x="0" y="6465840"/>
              <a:ext cx="12192002" cy="403473"/>
              <a:chOff x="0" y="6465840"/>
              <a:chExt cx="12192002" cy="403473"/>
            </a:xfrm>
          </p:grpSpPr>
          <p:sp>
            <p:nvSpPr>
              <p:cNvPr id="33" name="Rettangolo 32"/>
              <p:cNvSpPr/>
              <p:nvPr/>
            </p:nvSpPr>
            <p:spPr>
              <a:xfrm>
                <a:off x="0" y="6468926"/>
                <a:ext cx="4111922" cy="389074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34" name="Rettangolo 33"/>
              <p:cNvSpPr/>
              <p:nvPr/>
            </p:nvSpPr>
            <p:spPr>
              <a:xfrm>
                <a:off x="8223846" y="6468927"/>
                <a:ext cx="3968156" cy="389075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35" name="Rettangolo 34"/>
              <p:cNvSpPr/>
              <p:nvPr/>
            </p:nvSpPr>
            <p:spPr>
              <a:xfrm>
                <a:off x="4111922" y="6465840"/>
                <a:ext cx="4111923" cy="389075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36" name="CasellaDiTesto 35"/>
              <p:cNvSpPr txBox="1"/>
              <p:nvPr/>
            </p:nvSpPr>
            <p:spPr>
              <a:xfrm>
                <a:off x="8582402" y="6469203"/>
                <a:ext cx="32607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 err="1" smtClean="0">
                    <a:solidFill>
                      <a:srgbClr val="62320F"/>
                    </a:solidFill>
                  </a:rPr>
                  <a:t>February</a:t>
                </a:r>
                <a:r>
                  <a:rPr lang="it-IT" sz="2000" b="1" dirty="0" smtClean="0">
                    <a:solidFill>
                      <a:srgbClr val="62320F"/>
                    </a:solidFill>
                  </a:rPr>
                  <a:t> </a:t>
                </a:r>
                <a:r>
                  <a:rPr lang="it-IT" sz="2000" b="1" dirty="0">
                    <a:solidFill>
                      <a:srgbClr val="62320F"/>
                    </a:solidFill>
                  </a:rPr>
                  <a:t>18</a:t>
                </a:r>
                <a:r>
                  <a:rPr lang="it-IT" sz="2000" b="1" dirty="0" smtClean="0">
                    <a:solidFill>
                      <a:srgbClr val="62320F"/>
                    </a:solidFill>
                  </a:rPr>
                  <a:t>, 2020 </a:t>
                </a:r>
                <a:endParaRPr lang="it-IT" sz="2000" b="1" dirty="0">
                  <a:solidFill>
                    <a:srgbClr val="62320F"/>
                  </a:solidFill>
                </a:endParaRPr>
              </a:p>
            </p:txBody>
          </p:sp>
        </p:grpSp>
        <p:sp>
          <p:nvSpPr>
            <p:cNvPr id="32" name="CasellaDiTesto 31"/>
            <p:cNvSpPr txBox="1"/>
            <p:nvPr/>
          </p:nvSpPr>
          <p:spPr>
            <a:xfrm>
              <a:off x="169536" y="6469203"/>
              <a:ext cx="3763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rgbClr val="62320F"/>
                  </a:solidFill>
                </a:rPr>
                <a:t>Machine Learning Journal Club</a:t>
              </a:r>
              <a:endParaRPr lang="it-IT" sz="2000" b="1" dirty="0">
                <a:solidFill>
                  <a:srgbClr val="62320F"/>
                </a:solidFill>
              </a:endParaRPr>
            </a:p>
          </p:txBody>
        </p:sp>
      </p:grpSp>
      <p:sp>
        <p:nvSpPr>
          <p:cNvPr id="14" name="CustomShape 10"/>
          <p:cNvSpPr/>
          <p:nvPr/>
        </p:nvSpPr>
        <p:spPr>
          <a:xfrm>
            <a:off x="66921" y="1226981"/>
            <a:ext cx="6579653" cy="4646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MLJC</a:t>
            </a:r>
            <a:r>
              <a:rPr lang="en-US" sz="220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as a learning experience: </a:t>
            </a: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Machine Learners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2200" b="1" strike="noStrike" spc="-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9" name="CustomShape 10"/>
          <p:cNvSpPr/>
          <p:nvPr/>
        </p:nvSpPr>
        <p:spPr>
          <a:xfrm>
            <a:off x="699343" y="1964683"/>
            <a:ext cx="6579653" cy="4646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20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Python for Scientific Computing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2200" strike="noStrike" spc="-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3" name="Gruppo 12"/>
          <p:cNvGrpSpPr/>
          <p:nvPr/>
        </p:nvGrpSpPr>
        <p:grpSpPr>
          <a:xfrm>
            <a:off x="8537439" y="1003761"/>
            <a:ext cx="3620254" cy="5261303"/>
            <a:chOff x="8537439" y="1003761"/>
            <a:chExt cx="3620254" cy="5261303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439" y="1003761"/>
              <a:ext cx="3620254" cy="824414"/>
            </a:xfrm>
            <a:prstGeom prst="rect">
              <a:avLst/>
            </a:prstGeom>
          </p:spPr>
        </p:pic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957" y="1828175"/>
              <a:ext cx="2872051" cy="4436889"/>
            </a:xfrm>
            <a:prstGeom prst="rect">
              <a:avLst/>
            </a:prstGeom>
          </p:spPr>
        </p:pic>
      </p:grpSp>
      <p:sp>
        <p:nvSpPr>
          <p:cNvPr id="26" name="CustomShape 10"/>
          <p:cNvSpPr/>
          <p:nvPr/>
        </p:nvSpPr>
        <p:spPr>
          <a:xfrm>
            <a:off x="748105" y="4002970"/>
            <a:ext cx="6579653" cy="4646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20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Hands On Machine &amp; Deep Learning 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2200" strike="noStrike" spc="-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23" name="Gruppo 22"/>
          <p:cNvGrpSpPr/>
          <p:nvPr/>
        </p:nvGrpSpPr>
        <p:grpSpPr>
          <a:xfrm>
            <a:off x="408682" y="4629174"/>
            <a:ext cx="8646107" cy="1048896"/>
            <a:chOff x="408682" y="4629174"/>
            <a:chExt cx="8646107" cy="1048896"/>
          </a:xfrm>
        </p:grpSpPr>
        <p:pic>
          <p:nvPicPr>
            <p:cNvPr id="20" name="Immagin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682" y="4749073"/>
              <a:ext cx="2918668" cy="846414"/>
            </a:xfrm>
            <a:prstGeom prst="rect">
              <a:avLst/>
            </a:prstGeom>
          </p:spPr>
        </p:pic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6551" y="4676851"/>
              <a:ext cx="2489535" cy="860259"/>
            </a:xfrm>
            <a:prstGeom prst="rect">
              <a:avLst/>
            </a:prstGeom>
          </p:spPr>
        </p:pic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4254" y="4629174"/>
              <a:ext cx="3210535" cy="1048896"/>
            </a:xfrm>
            <a:prstGeom prst="rect">
              <a:avLst/>
            </a:prstGeom>
          </p:spPr>
        </p:pic>
      </p:grpSp>
      <p:grpSp>
        <p:nvGrpSpPr>
          <p:cNvPr id="27" name="Gruppo 26"/>
          <p:cNvGrpSpPr/>
          <p:nvPr/>
        </p:nvGrpSpPr>
        <p:grpSpPr>
          <a:xfrm>
            <a:off x="371725" y="2621741"/>
            <a:ext cx="8299186" cy="1126509"/>
            <a:chOff x="408681" y="2709486"/>
            <a:chExt cx="8299186" cy="1126509"/>
          </a:xfrm>
        </p:grpSpPr>
        <p:grpSp>
          <p:nvGrpSpPr>
            <p:cNvPr id="17" name="Gruppo 16"/>
            <p:cNvGrpSpPr/>
            <p:nvPr/>
          </p:nvGrpSpPr>
          <p:grpSpPr>
            <a:xfrm>
              <a:off x="408681" y="2726368"/>
              <a:ext cx="5310006" cy="1109627"/>
              <a:chOff x="596818" y="2312926"/>
              <a:chExt cx="5310006" cy="1109627"/>
            </a:xfrm>
          </p:grpSpPr>
          <p:pic>
            <p:nvPicPr>
              <p:cNvPr id="6" name="Immagine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818" y="2312926"/>
                <a:ext cx="2192839" cy="867998"/>
              </a:xfrm>
              <a:prstGeom prst="rect">
                <a:avLst/>
              </a:prstGeom>
            </p:spPr>
          </p:pic>
          <p:pic>
            <p:nvPicPr>
              <p:cNvPr id="7" name="Immagine 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8156" y="2325202"/>
                <a:ext cx="2918668" cy="1097351"/>
              </a:xfrm>
              <a:prstGeom prst="rect">
                <a:avLst/>
              </a:prstGeom>
            </p:spPr>
          </p:pic>
        </p:grpSp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8687" y="2709486"/>
              <a:ext cx="2989180" cy="1120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83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-7873"/>
            <a:ext cx="12192000" cy="966159"/>
          </a:xfrm>
          <a:prstGeom prst="rect">
            <a:avLst/>
          </a:prstGeom>
          <a:solidFill>
            <a:srgbClr val="F2A858"/>
          </a:solidFill>
          <a:ln>
            <a:solidFill>
              <a:srgbClr val="623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97999" y="144001"/>
            <a:ext cx="10842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MLJC: </a:t>
            </a:r>
            <a:r>
              <a:rPr lang="it-IT" sz="4000" b="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 </a:t>
            </a:r>
            <a:r>
              <a:rPr lang="it-IT" sz="4000" b="1" dirty="0" err="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Contribution</a:t>
            </a:r>
            <a:r>
              <a:rPr lang="it-IT" sz="4000" b="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to Open Science</a:t>
            </a:r>
            <a:endParaRPr lang="it-IT" sz="1404" dirty="0"/>
          </a:p>
        </p:txBody>
      </p:sp>
      <p:grpSp>
        <p:nvGrpSpPr>
          <p:cNvPr id="30" name="Gruppo 29"/>
          <p:cNvGrpSpPr/>
          <p:nvPr/>
        </p:nvGrpSpPr>
        <p:grpSpPr>
          <a:xfrm>
            <a:off x="0" y="6465840"/>
            <a:ext cx="12192002" cy="403473"/>
            <a:chOff x="0" y="6465840"/>
            <a:chExt cx="12192002" cy="403473"/>
          </a:xfrm>
        </p:grpSpPr>
        <p:grpSp>
          <p:nvGrpSpPr>
            <p:cNvPr id="31" name="Gruppo 30"/>
            <p:cNvGrpSpPr/>
            <p:nvPr/>
          </p:nvGrpSpPr>
          <p:grpSpPr>
            <a:xfrm>
              <a:off x="0" y="6465840"/>
              <a:ext cx="12192002" cy="403473"/>
              <a:chOff x="0" y="6465840"/>
              <a:chExt cx="12192002" cy="403473"/>
            </a:xfrm>
          </p:grpSpPr>
          <p:sp>
            <p:nvSpPr>
              <p:cNvPr id="33" name="Rettangolo 32"/>
              <p:cNvSpPr/>
              <p:nvPr/>
            </p:nvSpPr>
            <p:spPr>
              <a:xfrm>
                <a:off x="0" y="6468926"/>
                <a:ext cx="4111922" cy="389074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34" name="Rettangolo 33"/>
              <p:cNvSpPr/>
              <p:nvPr/>
            </p:nvSpPr>
            <p:spPr>
              <a:xfrm>
                <a:off x="8223846" y="6468927"/>
                <a:ext cx="3968156" cy="389075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35" name="Rettangolo 34"/>
              <p:cNvSpPr/>
              <p:nvPr/>
            </p:nvSpPr>
            <p:spPr>
              <a:xfrm>
                <a:off x="4111922" y="6465840"/>
                <a:ext cx="4111923" cy="389075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4" dirty="0"/>
              </a:p>
            </p:txBody>
          </p:sp>
          <p:sp>
            <p:nvSpPr>
              <p:cNvPr id="36" name="CasellaDiTesto 35"/>
              <p:cNvSpPr txBox="1"/>
              <p:nvPr/>
            </p:nvSpPr>
            <p:spPr>
              <a:xfrm>
                <a:off x="8582402" y="6469203"/>
                <a:ext cx="32607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 err="1" smtClean="0">
                    <a:solidFill>
                      <a:srgbClr val="62320F"/>
                    </a:solidFill>
                  </a:rPr>
                  <a:t>February</a:t>
                </a:r>
                <a:r>
                  <a:rPr lang="it-IT" sz="2000" b="1" dirty="0" smtClean="0">
                    <a:solidFill>
                      <a:srgbClr val="62320F"/>
                    </a:solidFill>
                  </a:rPr>
                  <a:t> </a:t>
                </a:r>
                <a:r>
                  <a:rPr lang="it-IT" sz="2000" b="1" dirty="0">
                    <a:solidFill>
                      <a:srgbClr val="62320F"/>
                    </a:solidFill>
                  </a:rPr>
                  <a:t>18</a:t>
                </a:r>
                <a:r>
                  <a:rPr lang="it-IT" sz="2000" b="1" dirty="0" smtClean="0">
                    <a:solidFill>
                      <a:srgbClr val="62320F"/>
                    </a:solidFill>
                  </a:rPr>
                  <a:t>, 2020 </a:t>
                </a:r>
                <a:endParaRPr lang="it-IT" sz="2000" b="1" dirty="0">
                  <a:solidFill>
                    <a:srgbClr val="62320F"/>
                  </a:solidFill>
                </a:endParaRPr>
              </a:p>
            </p:txBody>
          </p:sp>
        </p:grpSp>
        <p:sp>
          <p:nvSpPr>
            <p:cNvPr id="32" name="CasellaDiTesto 31"/>
            <p:cNvSpPr txBox="1"/>
            <p:nvPr/>
          </p:nvSpPr>
          <p:spPr>
            <a:xfrm>
              <a:off x="169536" y="6469203"/>
              <a:ext cx="3763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smtClean="0">
                  <a:solidFill>
                    <a:srgbClr val="62320F"/>
                  </a:solidFill>
                </a:rPr>
                <a:t>Machine Learning Journal Club</a:t>
              </a:r>
              <a:endParaRPr lang="it-IT" sz="2000" b="1" dirty="0">
                <a:solidFill>
                  <a:srgbClr val="62320F"/>
                </a:solidFill>
              </a:endParaRPr>
            </a:p>
          </p:txBody>
        </p:sp>
      </p:grpSp>
      <p:sp>
        <p:nvSpPr>
          <p:cNvPr id="13" name="CustomShape 10"/>
          <p:cNvSpPr/>
          <p:nvPr/>
        </p:nvSpPr>
        <p:spPr>
          <a:xfrm>
            <a:off x="120317" y="1712376"/>
            <a:ext cx="11395931" cy="4646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</a:t>
            </a:r>
            <a:r>
              <a:rPr lang="en-US" sz="2200" b="1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"quantitative" </a:t>
            </a:r>
            <a:r>
              <a:rPr lang="en-US" sz="2200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way to understand and explain reality when </a:t>
            </a:r>
            <a:r>
              <a:rPr lang="en-US" sz="2200" b="1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Fake</a:t>
            </a:r>
            <a:r>
              <a:rPr lang="en-US" sz="2200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and </a:t>
            </a:r>
            <a:r>
              <a:rPr lang="en-US" sz="2200" b="1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Real</a:t>
            </a:r>
            <a:r>
              <a:rPr lang="en-US" sz="2200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seem to be mixed up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5147733" y="426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pic>
        <p:nvPicPr>
          <p:cNvPr id="5" name="DeepFak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536" y="2681195"/>
            <a:ext cx="5790997" cy="3309062"/>
          </a:xfrm>
          <a:prstGeom prst="rect">
            <a:avLst/>
          </a:prstGeom>
        </p:spPr>
      </p:pic>
      <p:sp>
        <p:nvSpPr>
          <p:cNvPr id="17" name="CustomShape 10"/>
          <p:cNvSpPr/>
          <p:nvPr/>
        </p:nvSpPr>
        <p:spPr>
          <a:xfrm>
            <a:off x="2483551" y="2216556"/>
            <a:ext cx="1628371" cy="4646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pc="-1" dirty="0" err="1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DeepFakes</a:t>
            </a:r>
            <a:endParaRPr lang="en-US" sz="2200" b="1" spc="-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113398" y="5989888"/>
            <a:ext cx="4628387" cy="478824"/>
            <a:chOff x="1113398" y="5989888"/>
            <a:chExt cx="4628387" cy="478824"/>
          </a:xfrm>
        </p:grpSpPr>
        <p:sp>
          <p:nvSpPr>
            <p:cNvPr id="18" name="CustomShape 10"/>
            <p:cNvSpPr/>
            <p:nvPr/>
          </p:nvSpPr>
          <p:spPr>
            <a:xfrm>
              <a:off x="1113398" y="6004073"/>
              <a:ext cx="1628371" cy="4646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1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Real</a:t>
              </a:r>
              <a:endParaRPr lang="en-US" sz="2200" b="1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9" name="CustomShape 10"/>
            <p:cNvSpPr/>
            <p:nvPr/>
          </p:nvSpPr>
          <p:spPr>
            <a:xfrm>
              <a:off x="4113414" y="5989888"/>
              <a:ext cx="1628371" cy="46463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1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Fake</a:t>
              </a:r>
              <a:endParaRPr lang="en-US" sz="2200" b="1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pic>
        <p:nvPicPr>
          <p:cNvPr id="4" name="Immagin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7" y="2692508"/>
            <a:ext cx="5889433" cy="3670019"/>
          </a:xfrm>
          <a:prstGeom prst="rect">
            <a:avLst/>
          </a:prstGeom>
          <a:ln>
            <a:solidFill>
              <a:srgbClr val="62320F"/>
            </a:solidFill>
          </a:ln>
        </p:spPr>
      </p:pic>
      <p:sp>
        <p:nvSpPr>
          <p:cNvPr id="22" name="CustomShape 10"/>
          <p:cNvSpPr/>
          <p:nvPr/>
        </p:nvSpPr>
        <p:spPr>
          <a:xfrm>
            <a:off x="120317" y="1151938"/>
            <a:ext cx="6579653" cy="4646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MLJC</a:t>
            </a:r>
            <a:r>
              <a:rPr lang="en-US" sz="220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as a research experience: </a:t>
            </a: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Social Resistance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2200" b="1" strike="noStrike" spc="-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7018076" y="2931105"/>
            <a:ext cx="5121385" cy="1917084"/>
            <a:chOff x="7070615" y="2645498"/>
            <a:chExt cx="5121385" cy="1917084"/>
          </a:xfrm>
        </p:grpSpPr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615" y="2645498"/>
              <a:ext cx="1155700" cy="457200"/>
            </a:xfrm>
            <a:prstGeom prst="rect">
              <a:avLst/>
            </a:prstGeom>
            <a:ln>
              <a:solidFill>
                <a:srgbClr val="62320F"/>
              </a:solidFill>
            </a:ln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615" y="3061750"/>
              <a:ext cx="1663700" cy="546100"/>
            </a:xfrm>
            <a:prstGeom prst="rect">
              <a:avLst/>
            </a:prstGeom>
            <a:ln>
              <a:solidFill>
                <a:srgbClr val="62320F"/>
              </a:solidFill>
            </a:ln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615" y="3644153"/>
              <a:ext cx="5121385" cy="918429"/>
            </a:xfrm>
            <a:prstGeom prst="rect">
              <a:avLst/>
            </a:prstGeom>
            <a:ln>
              <a:solidFill>
                <a:srgbClr val="62320F"/>
              </a:solidFill>
            </a:ln>
          </p:spPr>
        </p:pic>
      </p:grpSp>
      <p:sp>
        <p:nvSpPr>
          <p:cNvPr id="28" name="Elaborazione alternativa 27"/>
          <p:cNvSpPr/>
          <p:nvPr/>
        </p:nvSpPr>
        <p:spPr>
          <a:xfrm>
            <a:off x="7014304" y="5375526"/>
            <a:ext cx="4828883" cy="483710"/>
          </a:xfrm>
          <a:prstGeom prst="flowChartAlternateProcess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37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rgbClr val="623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https</a:t>
            </a:r>
            <a:r>
              <a:rPr lang="it-IT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://</a:t>
            </a:r>
            <a:r>
              <a:rPr lang="it-IT" dirty="0" err="1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www.bbc.com</a:t>
            </a:r>
            <a:r>
              <a:rPr lang="it-IT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/news/technology-51497800</a:t>
            </a:r>
          </a:p>
        </p:txBody>
      </p:sp>
      <p:grpSp>
        <p:nvGrpSpPr>
          <p:cNvPr id="41" name="Gruppo 40"/>
          <p:cNvGrpSpPr/>
          <p:nvPr/>
        </p:nvGrpSpPr>
        <p:grpSpPr>
          <a:xfrm>
            <a:off x="6212002" y="2461066"/>
            <a:ext cx="5927460" cy="3444336"/>
            <a:chOff x="6212002" y="2461066"/>
            <a:chExt cx="5927460" cy="3444336"/>
          </a:xfrm>
        </p:grpSpPr>
        <p:pic>
          <p:nvPicPr>
            <p:cNvPr id="42" name="Immagine 4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002" y="2461066"/>
              <a:ext cx="5927460" cy="3444336"/>
            </a:xfrm>
            <a:prstGeom prst="rect">
              <a:avLst/>
            </a:prstGeom>
          </p:spPr>
        </p:pic>
        <p:cxnSp>
          <p:nvCxnSpPr>
            <p:cNvPr id="43" name="Connettore 1 42"/>
            <p:cNvCxnSpPr/>
            <p:nvPr/>
          </p:nvCxnSpPr>
          <p:spPr>
            <a:xfrm>
              <a:off x="7789337" y="3691467"/>
              <a:ext cx="2861727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stomShape 10"/>
          <p:cNvSpPr/>
          <p:nvPr/>
        </p:nvSpPr>
        <p:spPr>
          <a:xfrm>
            <a:off x="8274548" y="2227869"/>
            <a:ext cx="1628371" cy="4646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pc="-1" dirty="0" err="1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FakeNews</a:t>
            </a:r>
            <a:endParaRPr lang="en-US" sz="2200" b="1" spc="-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55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8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  <p:bldP spid="28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-7920"/>
            <a:ext cx="12190680" cy="964800"/>
          </a:xfrm>
          <a:prstGeom prst="rect">
            <a:avLst/>
          </a:prstGeom>
          <a:solidFill>
            <a:srgbClr val="F2A858"/>
          </a:solidFill>
          <a:ln>
            <a:solidFill>
              <a:srgbClr val="6232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198000" y="144000"/>
            <a:ext cx="108410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62320F"/>
                </a:solidFill>
                <a:latin typeface="Garamond"/>
                <a:ea typeface="Garamond"/>
              </a:rPr>
              <a:t>Geometric </a:t>
            </a:r>
            <a:r>
              <a:rPr lang="en-US" sz="4000" b="1" strike="noStrike" spc="-1" dirty="0" smtClean="0">
                <a:solidFill>
                  <a:srgbClr val="62320F"/>
                </a:solidFill>
                <a:latin typeface="Garamond"/>
                <a:ea typeface="Garamond"/>
              </a:rPr>
              <a:t>Priors </a:t>
            </a:r>
            <a:r>
              <a:rPr lang="en-US" sz="4000" b="1" strike="noStrike" spc="-1" dirty="0">
                <a:solidFill>
                  <a:srgbClr val="62320F"/>
                </a:solidFill>
                <a:latin typeface="Garamond"/>
                <a:ea typeface="Garamond"/>
              </a:rPr>
              <a:t>in ML</a:t>
            </a:r>
            <a:endParaRPr lang="en-US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latin typeface="Arial"/>
            </a:endParaRPr>
          </a:p>
        </p:txBody>
      </p:sp>
      <p:grpSp>
        <p:nvGrpSpPr>
          <p:cNvPr id="46" name="Group 3"/>
          <p:cNvGrpSpPr/>
          <p:nvPr/>
        </p:nvGrpSpPr>
        <p:grpSpPr>
          <a:xfrm>
            <a:off x="0" y="6465960"/>
            <a:ext cx="12190680" cy="397440"/>
            <a:chOff x="0" y="6465960"/>
            <a:chExt cx="12190680" cy="397440"/>
          </a:xfrm>
        </p:grpSpPr>
        <p:grpSp>
          <p:nvGrpSpPr>
            <p:cNvPr id="47" name="Group 4"/>
            <p:cNvGrpSpPr/>
            <p:nvPr/>
          </p:nvGrpSpPr>
          <p:grpSpPr>
            <a:xfrm>
              <a:off x="0" y="6465960"/>
              <a:ext cx="12190680" cy="397440"/>
              <a:chOff x="0" y="6465960"/>
              <a:chExt cx="12190680" cy="397440"/>
            </a:xfrm>
          </p:grpSpPr>
          <p:sp>
            <p:nvSpPr>
              <p:cNvPr id="48" name="CustomShape 5"/>
              <p:cNvSpPr/>
              <p:nvPr/>
            </p:nvSpPr>
            <p:spPr>
              <a:xfrm>
                <a:off x="0" y="646884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" name="CustomShape 6"/>
              <p:cNvSpPr/>
              <p:nvPr/>
            </p:nvSpPr>
            <p:spPr>
              <a:xfrm>
                <a:off x="8223840" y="6468840"/>
                <a:ext cx="3966840" cy="387720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" name="CustomShape 7"/>
              <p:cNvSpPr/>
              <p:nvPr/>
            </p:nvSpPr>
            <p:spPr>
              <a:xfrm>
                <a:off x="4111920" y="646596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" name="CustomShape 8"/>
              <p:cNvSpPr/>
              <p:nvPr/>
            </p:nvSpPr>
            <p:spPr>
              <a:xfrm>
                <a:off x="8582400" y="6469200"/>
                <a:ext cx="3259440" cy="394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62320F"/>
                    </a:solidFill>
                    <a:latin typeface="Calibri"/>
                    <a:ea typeface="DejaVu Sans"/>
                  </a:rPr>
                  <a:t>February 18, 2020 </a:t>
                </a:r>
                <a:endParaRPr lang="en-US" sz="2000" b="0" strike="noStrike" spc="-1">
                  <a:latin typeface="Arial"/>
                </a:endParaRPr>
              </a:p>
            </p:txBody>
          </p:sp>
        </p:grpSp>
        <p:sp>
          <p:nvSpPr>
            <p:cNvPr id="52" name="CustomShape 9"/>
            <p:cNvSpPr/>
            <p:nvPr/>
          </p:nvSpPr>
          <p:spPr>
            <a:xfrm>
              <a:off x="169560" y="6469200"/>
              <a:ext cx="376164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62320F"/>
                  </a:solidFill>
                  <a:latin typeface="Calibri"/>
                  <a:ea typeface="DejaVu Sans"/>
                </a:rPr>
                <a:t>Machine Learning Journal Club</a:t>
              </a:r>
              <a:endParaRPr lang="en-US" sz="2000" b="0" strike="noStrike" spc="-1">
                <a:latin typeface="Arial"/>
              </a:endParaRPr>
            </a:p>
          </p:txBody>
        </p:sp>
      </p:grpSp>
      <p:sp>
        <p:nvSpPr>
          <p:cNvPr id="53" name="CustomShape 10"/>
          <p:cNvSpPr/>
          <p:nvPr/>
        </p:nvSpPr>
        <p:spPr>
          <a:xfrm>
            <a:off x="244480" y="1084945"/>
            <a:ext cx="10484947" cy="11171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In ML there is an ubiquitous </a:t>
            </a: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prior</a:t>
            </a:r>
            <a:r>
              <a:rPr lang="en-US" sz="220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: </a:t>
            </a:r>
          </a:p>
          <a:p>
            <a:pPr>
              <a:lnSpc>
                <a:spcPct val="100000"/>
              </a:lnSpc>
            </a:pPr>
            <a:r>
              <a:rPr lang="en-US" sz="220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data </a:t>
            </a:r>
            <a:r>
              <a:rPr lang="en-US" sz="220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and models are always embedded in </a:t>
            </a:r>
            <a:r>
              <a:rPr lang="en-US" sz="220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 </a:t>
            </a:r>
            <a:r>
              <a:rPr lang="en-US" sz="2200" b="1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E</a:t>
            </a: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uclidean </a:t>
            </a:r>
            <a:r>
              <a:rPr lang="en-US" sz="2200" b="1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space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198000" y="2608761"/>
            <a:ext cx="6384327" cy="3499243"/>
            <a:chOff x="198000" y="2608761"/>
            <a:chExt cx="6384327" cy="3499243"/>
          </a:xfrm>
        </p:grpSpPr>
        <p:pic>
          <p:nvPicPr>
            <p:cNvPr id="54" name="Immagine 53"/>
            <p:cNvPicPr/>
            <p:nvPr/>
          </p:nvPicPr>
          <p:blipFill>
            <a:blip r:embed="rId3"/>
            <a:stretch/>
          </p:blipFill>
          <p:spPr>
            <a:xfrm>
              <a:off x="198000" y="3104150"/>
              <a:ext cx="6384327" cy="3003854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CustomShape 10"/>
            <p:cNvSpPr/>
            <p:nvPr/>
          </p:nvSpPr>
          <p:spPr>
            <a:xfrm>
              <a:off x="658423" y="2608761"/>
              <a:ext cx="4777178" cy="642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C</a:t>
              </a: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onvolutional </a:t>
              </a:r>
              <a:r>
                <a:rPr lang="en-US" sz="22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N</a:t>
              </a: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eural </a:t>
              </a:r>
              <a:r>
                <a:rPr lang="en-US" sz="22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N</a:t>
              </a: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etworks (</a:t>
              </a:r>
              <a:r>
                <a:rPr lang="en-US" sz="22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CNN</a:t>
              </a: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)</a:t>
              </a:r>
              <a:endParaRPr lang="en-US" sz="2200" b="1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6582327" y="2608761"/>
            <a:ext cx="5609673" cy="3505260"/>
            <a:chOff x="6717597" y="2602744"/>
            <a:chExt cx="5609673" cy="3505260"/>
          </a:xfrm>
        </p:grpSpPr>
        <p:pic>
          <p:nvPicPr>
            <p:cNvPr id="55" name="Immagine 54"/>
            <p:cNvPicPr/>
            <p:nvPr/>
          </p:nvPicPr>
          <p:blipFill>
            <a:blip r:embed="rId4"/>
            <a:stretch/>
          </p:blipFill>
          <p:spPr>
            <a:xfrm>
              <a:off x="6717597" y="3067254"/>
              <a:ext cx="5474403" cy="3040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CustomShape 10"/>
            <p:cNvSpPr/>
            <p:nvPr/>
          </p:nvSpPr>
          <p:spPr>
            <a:xfrm>
              <a:off x="7550092" y="2602744"/>
              <a:ext cx="4777178" cy="642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P</a:t>
              </a: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rincipal  </a:t>
              </a:r>
              <a:r>
                <a:rPr lang="en-US" sz="22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C</a:t>
              </a: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omponent </a:t>
              </a:r>
              <a:r>
                <a:rPr lang="en-US" sz="2200" b="1" strike="noStrike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A</a:t>
              </a:r>
              <a:r>
                <a:rPr lang="en-US" sz="2200" strike="noStrike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nalysis (</a:t>
              </a:r>
              <a:r>
                <a:rPr lang="en-US" sz="2200" b="1" strike="noStrike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PCA</a:t>
              </a:r>
              <a:r>
                <a:rPr lang="en-US" sz="2200" strike="noStrike" spc="-1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)</a:t>
              </a:r>
              <a:endParaRPr lang="en-US" sz="2200" b="1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9787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0" y="-7920"/>
            <a:ext cx="12190680" cy="964800"/>
          </a:xfrm>
          <a:prstGeom prst="rect">
            <a:avLst/>
          </a:prstGeom>
          <a:solidFill>
            <a:srgbClr val="F2A858"/>
          </a:solidFill>
          <a:ln>
            <a:solidFill>
              <a:srgbClr val="6232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2"/>
          <p:cNvSpPr/>
          <p:nvPr/>
        </p:nvSpPr>
        <p:spPr>
          <a:xfrm>
            <a:off x="198000" y="144000"/>
            <a:ext cx="108410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62320F"/>
                </a:solidFill>
                <a:latin typeface="Garamond"/>
                <a:ea typeface="Garamond"/>
              </a:rPr>
              <a:t>Non </a:t>
            </a:r>
            <a:r>
              <a:rPr lang="en-US" sz="4000" b="1" spc="-1" dirty="0">
                <a:solidFill>
                  <a:srgbClr val="62320F"/>
                </a:solidFill>
                <a:latin typeface="Garamond"/>
                <a:ea typeface="Garamond"/>
              </a:rPr>
              <a:t>E</a:t>
            </a:r>
            <a:r>
              <a:rPr lang="en-US" sz="4000" b="1" strike="noStrike" spc="-1" dirty="0" smtClean="0">
                <a:solidFill>
                  <a:srgbClr val="62320F"/>
                </a:solidFill>
                <a:latin typeface="Garamond"/>
                <a:ea typeface="Garamond"/>
              </a:rPr>
              <a:t>uclidean </a:t>
            </a:r>
            <a:r>
              <a:rPr lang="en-US" sz="4000" b="1" spc="-1" dirty="0">
                <a:solidFill>
                  <a:srgbClr val="62320F"/>
                </a:solidFill>
                <a:latin typeface="Garamond"/>
                <a:ea typeface="Garamond"/>
              </a:rPr>
              <a:t>D</a:t>
            </a:r>
            <a:r>
              <a:rPr lang="en-US" sz="4000" b="1" strike="noStrike" spc="-1" dirty="0" smtClean="0">
                <a:solidFill>
                  <a:srgbClr val="62320F"/>
                </a:solidFill>
                <a:latin typeface="Garamond"/>
                <a:ea typeface="Garamond"/>
              </a:rPr>
              <a:t>ata</a:t>
            </a:r>
            <a:r>
              <a:rPr lang="en-US" sz="4000" b="1" strike="noStrike" spc="-1" dirty="0">
                <a:solidFill>
                  <a:srgbClr val="62320F"/>
                </a:solidFill>
                <a:latin typeface="Garamond"/>
                <a:ea typeface="Garamond"/>
              </a:rPr>
              <a:t>: </a:t>
            </a:r>
            <a:r>
              <a:rPr lang="en-US" sz="4000" b="1" strike="noStrike" spc="-1" dirty="0" smtClean="0">
                <a:solidFill>
                  <a:srgbClr val="62320F"/>
                </a:solidFill>
                <a:latin typeface="Garamond"/>
                <a:ea typeface="Garamond"/>
              </a:rPr>
              <a:t>Graphs</a:t>
            </a:r>
            <a:endParaRPr lang="en-US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latin typeface="Arial"/>
            </a:endParaRPr>
          </a:p>
        </p:txBody>
      </p:sp>
      <p:grpSp>
        <p:nvGrpSpPr>
          <p:cNvPr id="58" name="Group 3"/>
          <p:cNvGrpSpPr/>
          <p:nvPr/>
        </p:nvGrpSpPr>
        <p:grpSpPr>
          <a:xfrm>
            <a:off x="0" y="6465960"/>
            <a:ext cx="12190680" cy="397440"/>
            <a:chOff x="0" y="6465960"/>
            <a:chExt cx="12190680" cy="397440"/>
          </a:xfrm>
        </p:grpSpPr>
        <p:grpSp>
          <p:nvGrpSpPr>
            <p:cNvPr id="59" name="Group 4"/>
            <p:cNvGrpSpPr/>
            <p:nvPr/>
          </p:nvGrpSpPr>
          <p:grpSpPr>
            <a:xfrm>
              <a:off x="0" y="6465960"/>
              <a:ext cx="12190680" cy="397440"/>
              <a:chOff x="0" y="6465960"/>
              <a:chExt cx="12190680" cy="397440"/>
            </a:xfrm>
          </p:grpSpPr>
          <p:sp>
            <p:nvSpPr>
              <p:cNvPr id="60" name="CustomShape 5"/>
              <p:cNvSpPr/>
              <p:nvPr/>
            </p:nvSpPr>
            <p:spPr>
              <a:xfrm>
                <a:off x="0" y="646884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" name="CustomShape 6"/>
              <p:cNvSpPr/>
              <p:nvPr/>
            </p:nvSpPr>
            <p:spPr>
              <a:xfrm>
                <a:off x="8223840" y="6468840"/>
                <a:ext cx="3966840" cy="387720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" name="CustomShape 7"/>
              <p:cNvSpPr/>
              <p:nvPr/>
            </p:nvSpPr>
            <p:spPr>
              <a:xfrm>
                <a:off x="4111920" y="646596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" name="CustomShape 8"/>
              <p:cNvSpPr/>
              <p:nvPr/>
            </p:nvSpPr>
            <p:spPr>
              <a:xfrm>
                <a:off x="8582400" y="6469200"/>
                <a:ext cx="3259440" cy="394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62320F"/>
                    </a:solidFill>
                    <a:latin typeface="Calibri"/>
                    <a:ea typeface="DejaVu Sans"/>
                  </a:rPr>
                  <a:t>February 18, 2020 </a:t>
                </a:r>
                <a:endParaRPr lang="en-US" sz="2000" b="0" strike="noStrike" spc="-1">
                  <a:latin typeface="Arial"/>
                </a:endParaRPr>
              </a:p>
            </p:txBody>
          </p:sp>
        </p:grpSp>
        <p:sp>
          <p:nvSpPr>
            <p:cNvPr id="64" name="CustomShape 9"/>
            <p:cNvSpPr/>
            <p:nvPr/>
          </p:nvSpPr>
          <p:spPr>
            <a:xfrm>
              <a:off x="169560" y="6469200"/>
              <a:ext cx="376164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62320F"/>
                  </a:solidFill>
                  <a:latin typeface="Calibri"/>
                  <a:ea typeface="DejaVu Sans"/>
                </a:rPr>
                <a:t>Machine Learning Journal Club</a:t>
              </a:r>
              <a:endParaRPr lang="en-US" sz="2000" b="0" strike="noStrike" spc="-1">
                <a:latin typeface="Arial"/>
              </a:endParaRPr>
            </a:p>
          </p:txBody>
        </p:sp>
      </p:grpSp>
      <p:sp>
        <p:nvSpPr>
          <p:cNvPr id="66" name="CustomShape 11"/>
          <p:cNvSpPr/>
          <p:nvPr/>
        </p:nvSpPr>
        <p:spPr>
          <a:xfrm>
            <a:off x="537943" y="1124613"/>
            <a:ext cx="4441987" cy="13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Why?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 lot of real data can be represented 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or are embedded in structures </a:t>
            </a: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like </a:t>
            </a:r>
            <a:r>
              <a:rPr lang="en-US" sz="2200" b="1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M</a:t>
            </a: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anifolds</a:t>
            </a:r>
            <a:r>
              <a:rPr lang="en-US" sz="2200" b="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2200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or </a:t>
            </a:r>
            <a:r>
              <a:rPr lang="en-US" sz="2200" b="1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G</a:t>
            </a: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raphs</a:t>
            </a:r>
            <a:r>
              <a:rPr lang="en-US" sz="2200" b="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endParaRPr lang="en-US" sz="2200" b="0" strike="noStrike" spc="-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67" name="Immagine 66"/>
          <p:cNvPicPr/>
          <p:nvPr/>
        </p:nvPicPr>
        <p:blipFill>
          <a:blip r:embed="rId3"/>
          <a:stretch/>
        </p:blipFill>
        <p:spPr>
          <a:xfrm>
            <a:off x="214660" y="3513024"/>
            <a:ext cx="5249743" cy="2702282"/>
          </a:xfrm>
          <a:prstGeom prst="rect">
            <a:avLst/>
          </a:prstGeom>
          <a:ln>
            <a:noFill/>
          </a:ln>
        </p:spPr>
      </p:pic>
      <p:grpSp>
        <p:nvGrpSpPr>
          <p:cNvPr id="4" name="Gruppo 3"/>
          <p:cNvGrpSpPr/>
          <p:nvPr/>
        </p:nvGrpSpPr>
        <p:grpSpPr>
          <a:xfrm>
            <a:off x="6095340" y="1346129"/>
            <a:ext cx="4906953" cy="1113686"/>
            <a:chOff x="6035040" y="1571760"/>
            <a:chExt cx="4906953" cy="1113686"/>
          </a:xfrm>
        </p:grpSpPr>
        <p:pic>
          <p:nvPicPr>
            <p:cNvPr id="68" name="Immagine 67"/>
            <p:cNvPicPr/>
            <p:nvPr/>
          </p:nvPicPr>
          <p:blipFill>
            <a:blip r:embed="rId4"/>
            <a:stretch/>
          </p:blipFill>
          <p:spPr>
            <a:xfrm>
              <a:off x="6035040" y="1581093"/>
              <a:ext cx="1828080" cy="416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Immagine 68"/>
            <p:cNvPicPr/>
            <p:nvPr/>
          </p:nvPicPr>
          <p:blipFill>
            <a:blip r:embed="rId5"/>
            <a:stretch/>
          </p:blipFill>
          <p:spPr>
            <a:xfrm>
              <a:off x="8987913" y="1571760"/>
              <a:ext cx="1954080" cy="365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Immagine 69"/>
            <p:cNvPicPr/>
            <p:nvPr/>
          </p:nvPicPr>
          <p:blipFill>
            <a:blip r:embed="rId6"/>
            <a:stretch/>
          </p:blipFill>
          <p:spPr>
            <a:xfrm>
              <a:off x="6525360" y="2229326"/>
              <a:ext cx="4114080" cy="456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uppo 2"/>
          <p:cNvGrpSpPr/>
          <p:nvPr/>
        </p:nvGrpSpPr>
        <p:grpSpPr>
          <a:xfrm>
            <a:off x="5464403" y="4038394"/>
            <a:ext cx="3323160" cy="1012964"/>
            <a:chOff x="5464403" y="4038394"/>
            <a:chExt cx="3323160" cy="1012964"/>
          </a:xfrm>
        </p:grpSpPr>
        <p:pic>
          <p:nvPicPr>
            <p:cNvPr id="71" name="Immagine 70"/>
            <p:cNvPicPr/>
            <p:nvPr/>
          </p:nvPicPr>
          <p:blipFill>
            <a:blip r:embed="rId7"/>
            <a:stretch/>
          </p:blipFill>
          <p:spPr>
            <a:xfrm>
              <a:off x="5464403" y="4537998"/>
              <a:ext cx="3323160" cy="513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" name="CustomShape 12"/>
            <p:cNvSpPr/>
            <p:nvPr/>
          </p:nvSpPr>
          <p:spPr>
            <a:xfrm>
              <a:off x="6167160" y="4038394"/>
              <a:ext cx="1683040" cy="68430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0" strike="noStrike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Nodes state</a:t>
              </a:r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583380" y="4017035"/>
            <a:ext cx="1669680" cy="1428660"/>
            <a:chOff x="9583380" y="4017035"/>
            <a:chExt cx="1669680" cy="1428660"/>
          </a:xfrm>
        </p:grpSpPr>
        <p:sp>
          <p:nvSpPr>
            <p:cNvPr id="73" name="CustomShape 13"/>
            <p:cNvSpPr/>
            <p:nvPr/>
          </p:nvSpPr>
          <p:spPr>
            <a:xfrm>
              <a:off x="9733500" y="4017035"/>
              <a:ext cx="151956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b="0" strike="noStrike" spc="-1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Links state</a:t>
              </a:r>
            </a:p>
          </p:txBody>
        </p:sp>
        <p:pic>
          <p:nvPicPr>
            <p:cNvPr id="74" name="Immagine 73"/>
            <p:cNvPicPr/>
            <p:nvPr/>
          </p:nvPicPr>
          <p:blipFill>
            <a:blip r:embed="rId8"/>
            <a:stretch/>
          </p:blipFill>
          <p:spPr>
            <a:xfrm>
              <a:off x="9583380" y="4537415"/>
              <a:ext cx="1669680" cy="90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uppo 5"/>
          <p:cNvGrpSpPr/>
          <p:nvPr/>
        </p:nvGrpSpPr>
        <p:grpSpPr>
          <a:xfrm>
            <a:off x="3163480" y="2641972"/>
            <a:ext cx="5757333" cy="754306"/>
            <a:chOff x="3163480" y="2845168"/>
            <a:chExt cx="5757333" cy="754306"/>
          </a:xfrm>
        </p:grpSpPr>
        <p:sp>
          <p:nvSpPr>
            <p:cNvPr id="65" name="CustomShape 10"/>
            <p:cNvSpPr/>
            <p:nvPr/>
          </p:nvSpPr>
          <p:spPr>
            <a:xfrm>
              <a:off x="3269866" y="2961914"/>
              <a:ext cx="5650947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Garamond" charset="0"/>
                  <a:ea typeface="Garamond" charset="0"/>
                  <a:cs typeface="Garamond" charset="0"/>
                </a:rPr>
                <a:t>Can we define </a:t>
              </a:r>
              <a:r>
                <a:rPr lang="en-US" sz="2400" b="1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C</a:t>
              </a:r>
              <a:r>
                <a:rPr lang="en-US" sz="24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onvolution</a:t>
              </a:r>
              <a:r>
                <a:rPr lang="en-US" sz="2400" b="0" strike="noStrike" spc="-1" dirty="0" smtClean="0">
                  <a:solidFill>
                    <a:srgbClr val="000000"/>
                  </a:solidFill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sz="2400" b="0" strike="noStrike" spc="-1" dirty="0">
                  <a:solidFill>
                    <a:srgbClr val="000000"/>
                  </a:solidFill>
                  <a:latin typeface="Garamond" charset="0"/>
                  <a:ea typeface="Garamond" charset="0"/>
                  <a:cs typeface="Garamond" charset="0"/>
                </a:rPr>
                <a:t>on such objects?</a:t>
              </a:r>
              <a:endParaRPr lang="en-US" sz="2400" b="0" strike="noStrike" spc="-1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" name="Cornice 4"/>
            <p:cNvSpPr/>
            <p:nvPr/>
          </p:nvSpPr>
          <p:spPr>
            <a:xfrm>
              <a:off x="3163480" y="2845168"/>
              <a:ext cx="5757333" cy="682111"/>
            </a:xfrm>
            <a:prstGeom prst="frame">
              <a:avLst>
                <a:gd name="adj1" fmla="val 6353"/>
              </a:avLst>
            </a:prstGeom>
            <a:solidFill>
              <a:srgbClr val="F0A644"/>
            </a:solidFill>
            <a:ln>
              <a:solidFill>
                <a:srgbClr val="623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018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0" y="-7920"/>
            <a:ext cx="12190680" cy="964800"/>
          </a:xfrm>
          <a:prstGeom prst="rect">
            <a:avLst/>
          </a:prstGeom>
          <a:solidFill>
            <a:srgbClr val="F2A858"/>
          </a:solidFill>
          <a:ln>
            <a:solidFill>
              <a:srgbClr val="6232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2"/>
          <p:cNvSpPr/>
          <p:nvPr/>
        </p:nvSpPr>
        <p:spPr>
          <a:xfrm>
            <a:off x="198000" y="144000"/>
            <a:ext cx="10841040" cy="130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62320F"/>
                </a:solidFill>
                <a:latin typeface="Garamond"/>
                <a:ea typeface="Garamond"/>
              </a:rPr>
              <a:t>Some </a:t>
            </a:r>
            <a:r>
              <a:rPr lang="en-US" sz="4000" b="1" strike="noStrike" spc="-1" dirty="0" smtClean="0">
                <a:solidFill>
                  <a:srgbClr val="62320F"/>
                </a:solidFill>
                <a:latin typeface="Garamond"/>
                <a:ea typeface="Garamond"/>
              </a:rPr>
              <a:t>Definitions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77" name="Group 3"/>
          <p:cNvGrpSpPr/>
          <p:nvPr/>
        </p:nvGrpSpPr>
        <p:grpSpPr>
          <a:xfrm>
            <a:off x="0" y="6465960"/>
            <a:ext cx="12190680" cy="397440"/>
            <a:chOff x="0" y="6465960"/>
            <a:chExt cx="12190680" cy="397440"/>
          </a:xfrm>
        </p:grpSpPr>
        <p:grpSp>
          <p:nvGrpSpPr>
            <p:cNvPr id="78" name="Group 4"/>
            <p:cNvGrpSpPr/>
            <p:nvPr/>
          </p:nvGrpSpPr>
          <p:grpSpPr>
            <a:xfrm>
              <a:off x="0" y="6465960"/>
              <a:ext cx="12190680" cy="397440"/>
              <a:chOff x="0" y="6465960"/>
              <a:chExt cx="12190680" cy="397440"/>
            </a:xfrm>
          </p:grpSpPr>
          <p:sp>
            <p:nvSpPr>
              <p:cNvPr id="79" name="CustomShape 5"/>
              <p:cNvSpPr/>
              <p:nvPr/>
            </p:nvSpPr>
            <p:spPr>
              <a:xfrm>
                <a:off x="0" y="646884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" name="CustomShape 6"/>
              <p:cNvSpPr/>
              <p:nvPr/>
            </p:nvSpPr>
            <p:spPr>
              <a:xfrm>
                <a:off x="8223840" y="6468840"/>
                <a:ext cx="3966840" cy="387720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1" name="CustomShape 7"/>
              <p:cNvSpPr/>
              <p:nvPr/>
            </p:nvSpPr>
            <p:spPr>
              <a:xfrm>
                <a:off x="4111920" y="646596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" name="CustomShape 8"/>
              <p:cNvSpPr/>
              <p:nvPr/>
            </p:nvSpPr>
            <p:spPr>
              <a:xfrm>
                <a:off x="8582400" y="6469200"/>
                <a:ext cx="3259440" cy="394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62320F"/>
                    </a:solidFill>
                    <a:latin typeface="Calibri"/>
                    <a:ea typeface="DejaVu Sans"/>
                  </a:rPr>
                  <a:t>February 18, 2020 </a:t>
                </a:r>
                <a:endParaRPr lang="en-US" sz="2000" b="0" strike="noStrike" spc="-1">
                  <a:latin typeface="Arial"/>
                </a:endParaRPr>
              </a:p>
            </p:txBody>
          </p:sp>
        </p:grpSp>
        <p:sp>
          <p:nvSpPr>
            <p:cNvPr id="83" name="CustomShape 9"/>
            <p:cNvSpPr/>
            <p:nvPr/>
          </p:nvSpPr>
          <p:spPr>
            <a:xfrm>
              <a:off x="169560" y="6469200"/>
              <a:ext cx="376164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62320F"/>
                  </a:solidFill>
                  <a:latin typeface="Calibri"/>
                  <a:ea typeface="DejaVu Sans"/>
                </a:rPr>
                <a:t>Machine Learning Journal Club</a:t>
              </a:r>
              <a:endParaRPr lang="en-US" sz="2000" b="0" strike="noStrike" spc="-1">
                <a:latin typeface="Arial"/>
              </a:endParaRPr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724210" y="1242140"/>
            <a:ext cx="11066330" cy="2310853"/>
            <a:chOff x="724210" y="1242140"/>
            <a:chExt cx="11066330" cy="2310853"/>
          </a:xfrm>
        </p:grpSpPr>
        <p:pic>
          <p:nvPicPr>
            <p:cNvPr id="84" name="Immagine 83"/>
            <p:cNvPicPr/>
            <p:nvPr/>
          </p:nvPicPr>
          <p:blipFill>
            <a:blip r:embed="rId3"/>
            <a:stretch/>
          </p:blipFill>
          <p:spPr>
            <a:xfrm>
              <a:off x="6180747" y="1242140"/>
              <a:ext cx="4249440" cy="969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Immagine 84"/>
            <p:cNvPicPr/>
            <p:nvPr/>
          </p:nvPicPr>
          <p:blipFill>
            <a:blip r:embed="rId4"/>
            <a:stretch/>
          </p:blipFill>
          <p:spPr>
            <a:xfrm>
              <a:off x="6095340" y="2553633"/>
              <a:ext cx="5695200" cy="99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CustomShape 11"/>
            <p:cNvSpPr/>
            <p:nvPr/>
          </p:nvSpPr>
          <p:spPr>
            <a:xfrm>
              <a:off x="724210" y="1703313"/>
              <a:ext cx="4441987" cy="1329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We can define</a:t>
              </a:r>
              <a:r>
                <a:rPr lang="en-US" sz="22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 Hilbert Spaces </a:t>
              </a: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by introducing inner products of Graph functions</a:t>
              </a:r>
              <a:endParaRPr lang="en-US" sz="220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724211" y="3844207"/>
            <a:ext cx="10076689" cy="2564114"/>
            <a:chOff x="724211" y="3895006"/>
            <a:chExt cx="10076689" cy="2564114"/>
          </a:xfrm>
        </p:grpSpPr>
        <p:pic>
          <p:nvPicPr>
            <p:cNvPr id="86" name="Immagine 85"/>
            <p:cNvPicPr/>
            <p:nvPr/>
          </p:nvPicPr>
          <p:blipFill>
            <a:blip r:embed="rId5"/>
            <a:stretch/>
          </p:blipFill>
          <p:spPr>
            <a:xfrm>
              <a:off x="1650600" y="4613346"/>
              <a:ext cx="7935840" cy="536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Immagine 86"/>
            <p:cNvPicPr/>
            <p:nvPr/>
          </p:nvPicPr>
          <p:blipFill>
            <a:blip r:embed="rId6"/>
            <a:stretch/>
          </p:blipFill>
          <p:spPr>
            <a:xfrm>
              <a:off x="1389780" y="5291640"/>
              <a:ext cx="9411120" cy="1167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CustomShape 11"/>
            <p:cNvSpPr/>
            <p:nvPr/>
          </p:nvSpPr>
          <p:spPr>
            <a:xfrm>
              <a:off x="724211" y="3895006"/>
              <a:ext cx="5050056" cy="4982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In the same way, </a:t>
              </a:r>
              <a:r>
                <a:rPr lang="en-US" sz="22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operators</a:t>
              </a:r>
              <a:r>
                <a:rPr lang="en-US" sz="220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 on such spaces</a:t>
              </a:r>
              <a:endParaRPr lang="en-US" sz="220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3951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-7920"/>
            <a:ext cx="12190680" cy="964800"/>
          </a:xfrm>
          <a:prstGeom prst="rect">
            <a:avLst/>
          </a:prstGeom>
          <a:solidFill>
            <a:srgbClr val="F2A858"/>
          </a:solidFill>
          <a:ln>
            <a:solidFill>
              <a:srgbClr val="6232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198000" y="144000"/>
            <a:ext cx="10841040" cy="130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62320F"/>
                </a:solidFill>
                <a:latin typeface="Garamond"/>
                <a:ea typeface="Garamond"/>
              </a:rPr>
              <a:t>Some </a:t>
            </a:r>
            <a:r>
              <a:rPr lang="en-US" sz="4000" b="1" strike="noStrike" spc="-1" dirty="0" smtClean="0">
                <a:solidFill>
                  <a:srgbClr val="62320F"/>
                </a:solidFill>
                <a:latin typeface="Garamond"/>
                <a:ea typeface="Garamond"/>
              </a:rPr>
              <a:t>Definitions </a:t>
            </a:r>
            <a:r>
              <a:rPr lang="en-US" sz="4000" b="1" strike="noStrike" spc="-1" dirty="0">
                <a:solidFill>
                  <a:srgbClr val="62320F"/>
                </a:solidFill>
                <a:latin typeface="Garamond"/>
                <a:ea typeface="Garamond"/>
              </a:rPr>
              <a:t>II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90" name="Group 3"/>
          <p:cNvGrpSpPr/>
          <p:nvPr/>
        </p:nvGrpSpPr>
        <p:grpSpPr>
          <a:xfrm>
            <a:off x="0" y="6465960"/>
            <a:ext cx="12190680" cy="397440"/>
            <a:chOff x="0" y="6465960"/>
            <a:chExt cx="12190680" cy="397440"/>
          </a:xfrm>
        </p:grpSpPr>
        <p:grpSp>
          <p:nvGrpSpPr>
            <p:cNvPr id="91" name="Group 4"/>
            <p:cNvGrpSpPr/>
            <p:nvPr/>
          </p:nvGrpSpPr>
          <p:grpSpPr>
            <a:xfrm>
              <a:off x="0" y="6465960"/>
              <a:ext cx="12190680" cy="397440"/>
              <a:chOff x="0" y="6465960"/>
              <a:chExt cx="12190680" cy="397440"/>
            </a:xfrm>
          </p:grpSpPr>
          <p:sp>
            <p:nvSpPr>
              <p:cNvPr id="92" name="CustomShape 5"/>
              <p:cNvSpPr/>
              <p:nvPr/>
            </p:nvSpPr>
            <p:spPr>
              <a:xfrm>
                <a:off x="0" y="646884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" name="CustomShape 6"/>
              <p:cNvSpPr/>
              <p:nvPr/>
            </p:nvSpPr>
            <p:spPr>
              <a:xfrm>
                <a:off x="8223840" y="6468840"/>
                <a:ext cx="3966840" cy="387720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" name="CustomShape 7"/>
              <p:cNvSpPr/>
              <p:nvPr/>
            </p:nvSpPr>
            <p:spPr>
              <a:xfrm>
                <a:off x="4111920" y="646596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" name="CustomShape 8"/>
              <p:cNvSpPr/>
              <p:nvPr/>
            </p:nvSpPr>
            <p:spPr>
              <a:xfrm>
                <a:off x="8582400" y="6469200"/>
                <a:ext cx="3259440" cy="394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62320F"/>
                    </a:solidFill>
                    <a:latin typeface="Calibri"/>
                    <a:ea typeface="DejaVu Sans"/>
                  </a:rPr>
                  <a:t>February 18, 2020 </a:t>
                </a:r>
                <a:endParaRPr lang="en-US" sz="2000" b="0" strike="noStrike" spc="-1">
                  <a:latin typeface="Arial"/>
                </a:endParaRPr>
              </a:p>
            </p:txBody>
          </p:sp>
        </p:grpSp>
        <p:sp>
          <p:nvSpPr>
            <p:cNvPr id="96" name="CustomShape 9"/>
            <p:cNvSpPr/>
            <p:nvPr/>
          </p:nvSpPr>
          <p:spPr>
            <a:xfrm>
              <a:off x="169560" y="6469200"/>
              <a:ext cx="376164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62320F"/>
                  </a:solidFill>
                  <a:latin typeface="Calibri"/>
                  <a:ea typeface="DejaVu Sans"/>
                </a:rPr>
                <a:t>Machine Learning Journal Club</a:t>
              </a:r>
              <a:endParaRPr lang="en-US" sz="2000" b="0" strike="noStrike" spc="-1">
                <a:latin typeface="Arial"/>
              </a:endParaRPr>
            </a:p>
          </p:txBody>
        </p:sp>
      </p:grpSp>
      <p:pic>
        <p:nvPicPr>
          <p:cNvPr id="97" name="Immagine 96"/>
          <p:cNvPicPr/>
          <p:nvPr/>
        </p:nvPicPr>
        <p:blipFill>
          <a:blip r:embed="rId3"/>
          <a:stretch/>
        </p:blipFill>
        <p:spPr>
          <a:xfrm>
            <a:off x="3367440" y="3836267"/>
            <a:ext cx="4502160" cy="562680"/>
          </a:xfrm>
          <a:prstGeom prst="rect">
            <a:avLst/>
          </a:prstGeom>
          <a:ln>
            <a:noFill/>
          </a:ln>
        </p:spPr>
      </p:pic>
      <p:grpSp>
        <p:nvGrpSpPr>
          <p:cNvPr id="3" name="Gruppo 2"/>
          <p:cNvGrpSpPr/>
          <p:nvPr/>
        </p:nvGrpSpPr>
        <p:grpSpPr>
          <a:xfrm>
            <a:off x="1488763" y="5219516"/>
            <a:ext cx="9213154" cy="1031400"/>
            <a:chOff x="1405980" y="5311803"/>
            <a:chExt cx="9213154" cy="1031400"/>
          </a:xfrm>
        </p:grpSpPr>
        <p:pic>
          <p:nvPicPr>
            <p:cNvPr id="98" name="Immagine 97"/>
            <p:cNvPicPr/>
            <p:nvPr/>
          </p:nvPicPr>
          <p:blipFill>
            <a:blip r:embed="rId4"/>
            <a:stretch/>
          </p:blipFill>
          <p:spPr>
            <a:xfrm>
              <a:off x="1405980" y="5311803"/>
              <a:ext cx="3922920" cy="459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9" name="Immagine 98"/>
            <p:cNvPicPr/>
            <p:nvPr/>
          </p:nvPicPr>
          <p:blipFill>
            <a:blip r:embed="rId5"/>
            <a:stretch/>
          </p:blipFill>
          <p:spPr>
            <a:xfrm>
              <a:off x="6784774" y="5311803"/>
              <a:ext cx="3834360" cy="1031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Gruppo 1"/>
          <p:cNvGrpSpPr/>
          <p:nvPr/>
        </p:nvGrpSpPr>
        <p:grpSpPr>
          <a:xfrm>
            <a:off x="410580" y="1229580"/>
            <a:ext cx="11111760" cy="1982770"/>
            <a:chOff x="410580" y="1229580"/>
            <a:chExt cx="11111760" cy="1982770"/>
          </a:xfrm>
        </p:grpSpPr>
        <p:sp>
          <p:nvSpPr>
            <p:cNvPr id="101" name="CustomShape 10"/>
            <p:cNvSpPr/>
            <p:nvPr/>
          </p:nvSpPr>
          <p:spPr>
            <a:xfrm>
              <a:off x="410580" y="1229580"/>
              <a:ext cx="11111760" cy="514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W</a:t>
              </a:r>
              <a:r>
                <a:rPr lang="en-US" sz="2400" b="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e </a:t>
              </a:r>
              <a:r>
                <a:rPr lang="en-US" sz="2400" b="0" strike="noStrike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can write </a:t>
              </a:r>
              <a:r>
                <a:rPr lang="en-US" sz="2400" b="0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the </a:t>
              </a:r>
              <a:r>
                <a:rPr lang="en-US" sz="2400" b="1" strike="noStrike" spc="-1" dirty="0" smtClean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Laplace </a:t>
              </a:r>
              <a:r>
                <a:rPr lang="en-US" sz="2400" b="1" strike="noStrike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operator</a:t>
              </a:r>
              <a:r>
                <a:rPr lang="en-US" sz="2400" b="0" strike="noStrike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 and it’s equation in matrix form</a:t>
              </a:r>
            </a:p>
          </p:txBody>
        </p:sp>
        <p:pic>
          <p:nvPicPr>
            <p:cNvPr id="102" name="Immagine 101"/>
            <p:cNvPicPr/>
            <p:nvPr/>
          </p:nvPicPr>
          <p:blipFill>
            <a:blip r:embed="rId6"/>
            <a:stretch/>
          </p:blipFill>
          <p:spPr>
            <a:xfrm>
              <a:off x="2232000" y="1991230"/>
              <a:ext cx="7726680" cy="12211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9406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-7920"/>
            <a:ext cx="12190680" cy="964800"/>
          </a:xfrm>
          <a:prstGeom prst="rect">
            <a:avLst/>
          </a:prstGeom>
          <a:solidFill>
            <a:srgbClr val="F2A858"/>
          </a:solidFill>
          <a:ln>
            <a:solidFill>
              <a:srgbClr val="6232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198000" y="144000"/>
            <a:ext cx="10841040" cy="130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62320F"/>
                </a:solidFill>
                <a:latin typeface="Garamond"/>
                <a:ea typeface="Garamond"/>
              </a:rPr>
              <a:t>Solving Laplace </a:t>
            </a:r>
            <a:r>
              <a:rPr lang="en-US" sz="4000" b="1" spc="-1" dirty="0">
                <a:solidFill>
                  <a:srgbClr val="62320F"/>
                </a:solidFill>
                <a:latin typeface="Garamond"/>
                <a:ea typeface="Garamond"/>
              </a:rPr>
              <a:t>P</a:t>
            </a:r>
            <a:r>
              <a:rPr lang="en-US" sz="4000" b="1" strike="noStrike" spc="-1" dirty="0" smtClean="0">
                <a:solidFill>
                  <a:srgbClr val="62320F"/>
                </a:solidFill>
                <a:latin typeface="Garamond"/>
                <a:ea typeface="Garamond"/>
              </a:rPr>
              <a:t>roblem </a:t>
            </a:r>
            <a:r>
              <a:rPr lang="en-US" sz="4000" b="1" strike="noStrike" spc="-1" dirty="0">
                <a:solidFill>
                  <a:srgbClr val="62320F"/>
                </a:solidFill>
                <a:latin typeface="Garamond"/>
                <a:ea typeface="Garamond"/>
              </a:rPr>
              <a:t>on </a:t>
            </a:r>
            <a:r>
              <a:rPr lang="en-US" sz="4000" b="1" strike="noStrike" spc="-1" dirty="0" smtClean="0">
                <a:solidFill>
                  <a:srgbClr val="62320F"/>
                </a:solidFill>
                <a:latin typeface="Garamond"/>
                <a:ea typeface="Garamond"/>
              </a:rPr>
              <a:t>Graphs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105" name="Group 3"/>
          <p:cNvGrpSpPr/>
          <p:nvPr/>
        </p:nvGrpSpPr>
        <p:grpSpPr>
          <a:xfrm>
            <a:off x="0" y="6465960"/>
            <a:ext cx="12190680" cy="397440"/>
            <a:chOff x="0" y="6465960"/>
            <a:chExt cx="12190680" cy="397440"/>
          </a:xfrm>
        </p:grpSpPr>
        <p:grpSp>
          <p:nvGrpSpPr>
            <p:cNvPr id="106" name="Group 4"/>
            <p:cNvGrpSpPr/>
            <p:nvPr/>
          </p:nvGrpSpPr>
          <p:grpSpPr>
            <a:xfrm>
              <a:off x="0" y="6465960"/>
              <a:ext cx="12190680" cy="397440"/>
              <a:chOff x="0" y="6465960"/>
              <a:chExt cx="12190680" cy="397440"/>
            </a:xfrm>
          </p:grpSpPr>
          <p:sp>
            <p:nvSpPr>
              <p:cNvPr id="107" name="CustomShape 5"/>
              <p:cNvSpPr/>
              <p:nvPr/>
            </p:nvSpPr>
            <p:spPr>
              <a:xfrm>
                <a:off x="0" y="646884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" name="CustomShape 6"/>
              <p:cNvSpPr/>
              <p:nvPr/>
            </p:nvSpPr>
            <p:spPr>
              <a:xfrm>
                <a:off x="8223840" y="6468840"/>
                <a:ext cx="3966840" cy="387720"/>
              </a:xfrm>
              <a:prstGeom prst="rect">
                <a:avLst/>
              </a:prstGeom>
              <a:solidFill>
                <a:srgbClr val="F2A858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" name="CustomShape 7"/>
              <p:cNvSpPr/>
              <p:nvPr/>
            </p:nvSpPr>
            <p:spPr>
              <a:xfrm>
                <a:off x="4111920" y="6465960"/>
                <a:ext cx="4110480" cy="387720"/>
              </a:xfrm>
              <a:prstGeom prst="rect">
                <a:avLst/>
              </a:prstGeom>
              <a:solidFill>
                <a:srgbClr val="F0A644"/>
              </a:solidFill>
              <a:ln>
                <a:solidFill>
                  <a:srgbClr val="6232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" name="CustomShape 8"/>
              <p:cNvSpPr/>
              <p:nvPr/>
            </p:nvSpPr>
            <p:spPr>
              <a:xfrm>
                <a:off x="8582400" y="6469200"/>
                <a:ext cx="3259440" cy="394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62320F"/>
                    </a:solidFill>
                    <a:latin typeface="Calibri"/>
                    <a:ea typeface="DejaVu Sans"/>
                  </a:rPr>
                  <a:t>February 18, 2020 </a:t>
                </a:r>
                <a:endParaRPr lang="en-US" sz="2000" b="0" strike="noStrike" spc="-1">
                  <a:latin typeface="Arial"/>
                </a:endParaRPr>
              </a:p>
            </p:txBody>
          </p:sp>
        </p:grpSp>
        <p:sp>
          <p:nvSpPr>
            <p:cNvPr id="111" name="CustomShape 9"/>
            <p:cNvSpPr/>
            <p:nvPr/>
          </p:nvSpPr>
          <p:spPr>
            <a:xfrm>
              <a:off x="169560" y="6469200"/>
              <a:ext cx="3761640" cy="394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62320F"/>
                  </a:solidFill>
                  <a:latin typeface="Calibri"/>
                  <a:ea typeface="DejaVu Sans"/>
                </a:rPr>
                <a:t>Machine Learning Journal Club</a:t>
              </a:r>
              <a:endParaRPr lang="en-US" sz="2000" b="0" strike="noStrike" spc="-1">
                <a:latin typeface="Arial"/>
              </a:endParaRPr>
            </a:p>
          </p:txBody>
        </p:sp>
      </p:grpSp>
      <p:sp>
        <p:nvSpPr>
          <p:cNvPr id="112" name="CustomShape 10"/>
          <p:cNvSpPr/>
          <p:nvPr/>
        </p:nvSpPr>
        <p:spPr>
          <a:xfrm>
            <a:off x="548639" y="1127426"/>
            <a:ext cx="9086427" cy="5112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It is possible to solve </a:t>
            </a:r>
            <a:r>
              <a:rPr lang="en-US" sz="2200" b="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the </a:t>
            </a: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Laplace </a:t>
            </a:r>
            <a:r>
              <a:rPr lang="en-US" sz="2200" b="1" strike="noStrike" spc="-1" dirty="0" err="1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eigenproblem</a:t>
            </a:r>
            <a:r>
              <a:rPr lang="en-US" sz="2200" b="1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2200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as an optimization </a:t>
            </a:r>
            <a:r>
              <a:rPr lang="en-US" sz="2200" b="0" strike="noStrike" spc="-1" dirty="0" smtClean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rPr>
              <a:t>problem :</a:t>
            </a:r>
            <a:endParaRPr lang="en-US" sz="2200" b="0" strike="noStrike" spc="-1" dirty="0">
              <a:solidFill>
                <a:srgbClr val="62320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976140" y="1891199"/>
            <a:ext cx="10069887" cy="1501593"/>
            <a:chOff x="976140" y="1891199"/>
            <a:chExt cx="10069887" cy="1501593"/>
          </a:xfrm>
        </p:grpSpPr>
        <p:pic>
          <p:nvPicPr>
            <p:cNvPr id="114" name="Immagine 113"/>
            <p:cNvPicPr/>
            <p:nvPr/>
          </p:nvPicPr>
          <p:blipFill>
            <a:blip r:embed="rId3"/>
            <a:stretch/>
          </p:blipFill>
          <p:spPr>
            <a:xfrm>
              <a:off x="8046720" y="1891199"/>
              <a:ext cx="2810160" cy="549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Immagine 114"/>
            <p:cNvPicPr/>
            <p:nvPr/>
          </p:nvPicPr>
          <p:blipFill>
            <a:blip r:embed="rId4"/>
            <a:stretch/>
          </p:blipFill>
          <p:spPr>
            <a:xfrm>
              <a:off x="8083587" y="2880598"/>
              <a:ext cx="2962440" cy="308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Immagine 115"/>
            <p:cNvPicPr/>
            <p:nvPr/>
          </p:nvPicPr>
          <p:blipFill>
            <a:blip r:embed="rId5"/>
            <a:stretch/>
          </p:blipFill>
          <p:spPr>
            <a:xfrm>
              <a:off x="1887347" y="1934340"/>
              <a:ext cx="2426760" cy="50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" name="Immagine 119"/>
            <p:cNvPicPr/>
            <p:nvPr/>
          </p:nvPicPr>
          <p:blipFill>
            <a:blip r:embed="rId6"/>
            <a:stretch/>
          </p:blipFill>
          <p:spPr>
            <a:xfrm>
              <a:off x="976140" y="2721752"/>
              <a:ext cx="5119200" cy="671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uppo 2"/>
          <p:cNvGrpSpPr/>
          <p:nvPr/>
        </p:nvGrpSpPr>
        <p:grpSpPr>
          <a:xfrm>
            <a:off x="478798" y="3733317"/>
            <a:ext cx="11408581" cy="2480163"/>
            <a:chOff x="478798" y="3733317"/>
            <a:chExt cx="11408581" cy="2480163"/>
          </a:xfrm>
        </p:grpSpPr>
        <p:pic>
          <p:nvPicPr>
            <p:cNvPr id="117" name="Immagine 116"/>
            <p:cNvPicPr/>
            <p:nvPr/>
          </p:nvPicPr>
          <p:blipFill>
            <a:blip r:embed="rId7"/>
            <a:stretch/>
          </p:blipFill>
          <p:spPr>
            <a:xfrm>
              <a:off x="548639" y="4014240"/>
              <a:ext cx="10972080" cy="2199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" name="CustomShape 12"/>
            <p:cNvSpPr/>
            <p:nvPr/>
          </p:nvSpPr>
          <p:spPr>
            <a:xfrm>
              <a:off x="478798" y="3867560"/>
              <a:ext cx="4774307" cy="297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b="0" strike="noStrike" spc="-1" dirty="0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 First four Minnesota road  graph </a:t>
              </a:r>
              <a:r>
                <a:rPr lang="en-US" b="0" strike="noStrike" spc="-1" dirty="0" err="1">
                  <a:solidFill>
                    <a:srgbClr val="62320F"/>
                  </a:solidFill>
                  <a:latin typeface="Garamond" charset="0"/>
                  <a:ea typeface="Garamond" charset="0"/>
                  <a:cs typeface="Garamond" charset="0"/>
                </a:rPr>
                <a:t>eigenfunctions</a:t>
              </a:r>
              <a:endParaRPr lang="en-US" b="0" strike="noStrike" spc="-1" dirty="0">
                <a:solidFill>
                  <a:srgbClr val="62320F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grpSp>
          <p:nvGrpSpPr>
            <p:cNvPr id="21" name="Gruppo 20"/>
            <p:cNvGrpSpPr/>
            <p:nvPr/>
          </p:nvGrpSpPr>
          <p:grpSpPr>
            <a:xfrm>
              <a:off x="7016221" y="3733317"/>
              <a:ext cx="4871158" cy="372840"/>
              <a:chOff x="5881024" y="2726267"/>
              <a:chExt cx="5812211" cy="393019"/>
            </a:xfr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37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grpSpPr>
          <p:sp>
            <p:nvSpPr>
              <p:cNvPr id="22" name="Elaborazione alternativa 21"/>
              <p:cNvSpPr/>
              <p:nvPr/>
            </p:nvSpPr>
            <p:spPr>
              <a:xfrm>
                <a:off x="5881024" y="2726267"/>
                <a:ext cx="5812211" cy="393019"/>
              </a:xfrm>
              <a:prstGeom prst="flowChartAlternateProcess">
                <a:avLst/>
              </a:prstGeom>
              <a:grpFill/>
              <a:ln>
                <a:solidFill>
                  <a:srgbClr val="6232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404" dirty="0"/>
                  <a:t> </a:t>
                </a:r>
              </a:p>
            </p:txBody>
          </p:sp>
          <p:sp>
            <p:nvSpPr>
              <p:cNvPr id="23" name="CasellaDiTesto 22"/>
              <p:cNvSpPr txBox="1"/>
              <p:nvPr/>
            </p:nvSpPr>
            <p:spPr>
              <a:xfrm>
                <a:off x="5881024" y="2748411"/>
                <a:ext cx="5809644" cy="369332"/>
              </a:xfrm>
              <a:prstGeom prst="rect">
                <a:avLst/>
              </a:prstGeom>
              <a:grpFill/>
              <a:ln>
                <a:solidFill>
                  <a:srgbClr val="62320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 smtClean="0">
                    <a:latin typeface="Garamond" charset="0"/>
                    <a:ea typeface="Garamond" charset="0"/>
                    <a:cs typeface="Garamond" charset="0"/>
                  </a:rPr>
                  <a:t>M.Bronstein</a:t>
                </a:r>
                <a:r>
                  <a:rPr lang="it-IT" dirty="0" smtClean="0">
                    <a:latin typeface="Garamond" charset="0"/>
                    <a:ea typeface="Garamond" charset="0"/>
                    <a:cs typeface="Garamond" charset="0"/>
                  </a:rPr>
                  <a:t> et al, IEEE SIC PROG MAG  (2016) </a:t>
                </a:r>
                <a:endParaRPr lang="it-IT" dirty="0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04634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NNIntroduction" id="{6D72965D-E7FB-2642-A8B5-EFB74E66111F}" vid="{31E2FFF8-B239-5140-8F43-13039C50119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GNNIntroduction</Template>
  <TotalTime>5353</TotalTime>
  <Words>376</Words>
  <Application>Microsoft Macintosh PowerPoint</Application>
  <PresentationFormat>Widescreen</PresentationFormat>
  <Paragraphs>82</Paragraphs>
  <Slides>10</Slides>
  <Notes>10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 BERKLEY</vt:lpstr>
      <vt:lpstr>Calibri</vt:lpstr>
      <vt:lpstr>Calibri Light</vt:lpstr>
      <vt:lpstr>DejaVu Sans</vt:lpstr>
      <vt:lpstr>Garamond</vt:lpstr>
      <vt:lpstr>Wingdings</vt:lpstr>
      <vt:lpstr>Arial</vt:lpstr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Simone Azeglio</dc:creator>
  <cp:lastModifiedBy>Simone Azeglio</cp:lastModifiedBy>
  <cp:revision>76</cp:revision>
  <dcterms:created xsi:type="dcterms:W3CDTF">2020-02-12T00:01:44Z</dcterms:created>
  <dcterms:modified xsi:type="dcterms:W3CDTF">2020-02-18T11:57:49Z</dcterms:modified>
</cp:coreProperties>
</file>